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6" r:id="rId1"/>
  </p:sldMasterIdLst>
  <p:notesMasterIdLst>
    <p:notesMasterId r:id="rId25"/>
  </p:notesMasterIdLst>
  <p:handoutMasterIdLst>
    <p:handoutMasterId r:id="rId26"/>
  </p:handoutMasterIdLst>
  <p:sldIdLst>
    <p:sldId id="256" r:id="rId2"/>
    <p:sldId id="284" r:id="rId3"/>
    <p:sldId id="316" r:id="rId4"/>
    <p:sldId id="317" r:id="rId5"/>
    <p:sldId id="301" r:id="rId6"/>
    <p:sldId id="302" r:id="rId7"/>
    <p:sldId id="310" r:id="rId8"/>
    <p:sldId id="311" r:id="rId9"/>
    <p:sldId id="320" r:id="rId10"/>
    <p:sldId id="321" r:id="rId11"/>
    <p:sldId id="322" r:id="rId12"/>
    <p:sldId id="312" r:id="rId13"/>
    <p:sldId id="327" r:id="rId14"/>
    <p:sldId id="318" r:id="rId15"/>
    <p:sldId id="319" r:id="rId16"/>
    <p:sldId id="324" r:id="rId17"/>
    <p:sldId id="325" r:id="rId18"/>
    <p:sldId id="326" r:id="rId19"/>
    <p:sldId id="313" r:id="rId20"/>
    <p:sldId id="257" r:id="rId21"/>
    <p:sldId id="258" r:id="rId22"/>
    <p:sldId id="260" r:id="rId23"/>
    <p:sldId id="314" r:id="rId2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600"/>
    <a:srgbClr val="D79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3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1326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A225917F-C195-4099-A2DE-F55ADEA7F609}" type="datetime1">
              <a:rPr lang="en-US"/>
              <a:pPr>
                <a:defRPr/>
              </a:pPr>
              <a:t>11/20/2014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F342599-F09A-4925-A187-914C506B66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3344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2A4601EB-1074-4127-8EFC-E8F5C7873877}" type="datetime1">
              <a:rPr lang="en-US"/>
              <a:pPr>
                <a:defRPr/>
              </a:pPr>
              <a:t>11/20/2014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Click to edit Master text styles</a:t>
            </a:r>
          </a:p>
          <a:p>
            <a:pPr lvl="1"/>
            <a:r>
              <a:rPr lang="tr-TR" noProof="0" smtClean="0"/>
              <a:t>Second level</a:t>
            </a:r>
          </a:p>
          <a:p>
            <a:pPr lvl="2"/>
            <a:r>
              <a:rPr lang="tr-TR" noProof="0" smtClean="0"/>
              <a:t>Third level</a:t>
            </a:r>
          </a:p>
          <a:p>
            <a:pPr lvl="3"/>
            <a:r>
              <a:rPr lang="tr-TR" noProof="0" smtClean="0"/>
              <a:t>Fourth level</a:t>
            </a:r>
          </a:p>
          <a:p>
            <a:pPr lvl="4"/>
            <a:r>
              <a:rPr lang="tr-TR" noProof="0" smtClean="0"/>
              <a:t>Fifth level</a:t>
            </a:r>
            <a:endParaRPr 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CB607E2E-8C13-4F3D-A970-0B9FD7BF3C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9126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607E2E-8C13-4F3D-A970-0B9FD7BF3CB3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292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B607E2E-8C13-4F3D-A970-0B9FD7BF3CB3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292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0" y="3860800"/>
            <a:ext cx="91440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5" name="Rectangle 16"/>
          <p:cNvSpPr>
            <a:spLocks noChangeArrowheads="1"/>
          </p:cNvSpPr>
          <p:nvPr userDrawn="1"/>
        </p:nvSpPr>
        <p:spPr bwMode="auto">
          <a:xfrm>
            <a:off x="0" y="3860800"/>
            <a:ext cx="91440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6" name="Rectangle 17"/>
          <p:cNvSpPr>
            <a:spLocks noChangeArrowheads="1"/>
          </p:cNvSpPr>
          <p:nvPr userDrawn="1"/>
        </p:nvSpPr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12" name="1 Título"/>
          <p:cNvSpPr>
            <a:spLocks noGrp="1"/>
          </p:cNvSpPr>
          <p:nvPr>
            <p:ph type="title"/>
          </p:nvPr>
        </p:nvSpPr>
        <p:spPr>
          <a:xfrm>
            <a:off x="2267744" y="3212976"/>
            <a:ext cx="6692280" cy="1656184"/>
          </a:xfrm>
        </p:spPr>
        <p:txBody>
          <a:bodyPr anchor="t"/>
          <a:lstStyle>
            <a:lvl1pPr algn="r">
              <a:defRPr sz="3200" b="1" u="none" cap="none" spc="0" baseline="0">
                <a:ln w="19050">
                  <a:noFill/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tr-TR" dirty="0" err="1" smtClean="0"/>
              <a:t>Click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edit</a:t>
            </a:r>
            <a:r>
              <a:rPr lang="tr-TR" dirty="0" smtClean="0"/>
              <a:t> Master </a:t>
            </a:r>
            <a:r>
              <a:rPr lang="tr-TR" dirty="0" err="1" smtClean="0"/>
              <a:t>title</a:t>
            </a:r>
            <a:r>
              <a:rPr lang="tr-TR" dirty="0" smtClean="0"/>
              <a:t> </a:t>
            </a:r>
            <a:r>
              <a:rPr lang="tr-TR" dirty="0" err="1" smtClean="0"/>
              <a:t>style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99732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 rot="16200000">
            <a:off x="3167844" y="440668"/>
            <a:ext cx="2520280" cy="6912768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835A4-2334-496F-B1AF-D44EB6EA10E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1101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 rot="16200000">
            <a:off x="3455875" y="1088738"/>
            <a:ext cx="2664297" cy="6048672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A5893-521E-4761-AA39-83645CFE693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1424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Diyagram veya Organi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SmartArt"/>
          <p:cNvSpPr>
            <a:spLocks noGrp="1"/>
          </p:cNvSpPr>
          <p:nvPr>
            <p:ph type="dgm" idx="1"/>
          </p:nvPr>
        </p:nvSpPr>
        <p:spPr>
          <a:xfrm>
            <a:off x="533400" y="2438400"/>
            <a:ext cx="7772400" cy="3429000"/>
          </a:xfrm>
        </p:spPr>
        <p:txBody>
          <a:bodyPr/>
          <a:lstStyle/>
          <a:p>
            <a:pPr lvl="0"/>
            <a:r>
              <a:rPr lang="tr-TR" noProof="0" smtClean="0"/>
              <a:t>Click icon to add SmartArt graphic</a:t>
            </a:r>
            <a:endParaRPr lang="es-ES" noProof="0" smtClean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DAC77-F47D-4D7C-88BE-784194978C4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03620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Metin ve Küçü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533400" y="2438400"/>
            <a:ext cx="3810000" cy="3429000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495800" y="2438400"/>
            <a:ext cx="3810000" cy="3429000"/>
          </a:xfrm>
        </p:spPr>
        <p:txBody>
          <a:bodyPr/>
          <a:lstStyle/>
          <a:p>
            <a:pPr lvl="0"/>
            <a:r>
              <a:rPr lang="tr-TR" noProof="0" smtClean="0"/>
              <a:t>Click icon to add clip art</a:t>
            </a:r>
            <a:endParaRPr lang="es-ES" noProof="0" smtClean="0"/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0DDB9-334F-4708-BDF5-5A73974C124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0699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F7F424-20F0-4218-8204-035A4E01680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1987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1418853"/>
            <a:ext cx="7772400" cy="1362075"/>
          </a:xfrm>
        </p:spPr>
        <p:txBody>
          <a:bodyPr anchor="t"/>
          <a:lstStyle>
            <a:lvl1pPr algn="ctr">
              <a:defRPr sz="3200" b="1" u="none" cap="none" spc="0">
                <a:ln w="19050">
                  <a:noFill/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3568" y="314096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E4A917-3B91-4DCC-90C6-62D4E0B88AE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796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kili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3400" y="2438400"/>
            <a:ext cx="3810000" cy="3429000"/>
          </a:xfrm>
        </p:spPr>
        <p:txBody>
          <a:bodyPr/>
          <a:lstStyle>
            <a:lvl1pPr>
              <a:defRPr sz="2800">
                <a:solidFill>
                  <a:srgbClr val="3D4E84"/>
                </a:solidFill>
              </a:defRPr>
            </a:lvl1pPr>
            <a:lvl2pPr>
              <a:defRPr sz="2400">
                <a:solidFill>
                  <a:srgbClr val="3D4E84"/>
                </a:solidFill>
              </a:defRPr>
            </a:lvl2pPr>
            <a:lvl3pPr>
              <a:defRPr sz="2000">
                <a:solidFill>
                  <a:srgbClr val="3D4E84"/>
                </a:solidFill>
              </a:defRPr>
            </a:lvl3pPr>
            <a:lvl4pPr algn="ctr">
              <a:defRPr sz="1800">
                <a:solidFill>
                  <a:srgbClr val="3D4E84"/>
                </a:solidFill>
              </a:defRPr>
            </a:lvl4pPr>
            <a:lvl5pPr>
              <a:defRPr sz="1800">
                <a:solidFill>
                  <a:srgbClr val="3D4E84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495800" y="2438400"/>
            <a:ext cx="3810000" cy="3429000"/>
          </a:xfrm>
        </p:spPr>
        <p:txBody>
          <a:bodyPr/>
          <a:lstStyle>
            <a:lvl1pPr>
              <a:defRPr sz="2800">
                <a:solidFill>
                  <a:srgbClr val="3D4E84"/>
                </a:solidFill>
              </a:defRPr>
            </a:lvl1pPr>
            <a:lvl2pPr>
              <a:defRPr sz="2400">
                <a:solidFill>
                  <a:srgbClr val="3D4E84"/>
                </a:solidFill>
              </a:defRPr>
            </a:lvl2pPr>
            <a:lvl3pPr>
              <a:defRPr sz="2000">
                <a:solidFill>
                  <a:srgbClr val="3D4E84"/>
                </a:solidFill>
              </a:defRPr>
            </a:lvl3pPr>
            <a:lvl4pPr>
              <a:defRPr sz="1800">
                <a:solidFill>
                  <a:srgbClr val="3D4E84"/>
                </a:solidFill>
              </a:defRPr>
            </a:lvl4pPr>
            <a:lvl5pPr>
              <a:defRPr sz="1800">
                <a:solidFill>
                  <a:srgbClr val="3D4E84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8AFD41-DFF4-4227-B850-2CBE31AB312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8159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7544" y="2276872"/>
            <a:ext cx="4040188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7544" y="2924944"/>
            <a:ext cx="4040188" cy="32012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4008" y="2276872"/>
            <a:ext cx="4041775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924943"/>
            <a:ext cx="4041775" cy="32012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10" name="1 Título"/>
          <p:cNvSpPr>
            <a:spLocks noGrp="1"/>
          </p:cNvSpPr>
          <p:nvPr>
            <p:ph type="title"/>
          </p:nvPr>
        </p:nvSpPr>
        <p:spPr>
          <a:xfrm>
            <a:off x="468312" y="1290464"/>
            <a:ext cx="8208143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82A0B-A156-4449-BD5B-F7B9815B3CA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4271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dece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66845-300E-4FC1-AA50-3D56F0679FC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9865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 Slay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374A67-163B-4255-9DC7-1494829552C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91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il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316013"/>
            <a:ext cx="5111750" cy="3777283"/>
          </a:xfrm>
        </p:spPr>
        <p:txBody>
          <a:bodyPr/>
          <a:lstStyle>
            <a:lvl1pPr>
              <a:defRPr sz="3200">
                <a:solidFill>
                  <a:srgbClr val="3D4E84"/>
                </a:solidFill>
              </a:defRPr>
            </a:lvl1pPr>
            <a:lvl2pPr>
              <a:defRPr sz="2800">
                <a:solidFill>
                  <a:srgbClr val="3D4E84"/>
                </a:solidFill>
              </a:defRPr>
            </a:lvl2pPr>
            <a:lvl3pPr>
              <a:defRPr sz="2400">
                <a:solidFill>
                  <a:srgbClr val="3D4E84"/>
                </a:solidFill>
              </a:defRPr>
            </a:lvl3pPr>
            <a:lvl4pPr>
              <a:defRPr sz="2000">
                <a:solidFill>
                  <a:srgbClr val="3D4E84"/>
                </a:solidFill>
              </a:defRPr>
            </a:lvl4pPr>
            <a:lvl5pPr>
              <a:defRPr sz="2000">
                <a:solidFill>
                  <a:srgbClr val="3D4E84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2316013"/>
            <a:ext cx="3008313" cy="3777283"/>
          </a:xfrm>
        </p:spPr>
        <p:txBody>
          <a:bodyPr/>
          <a:lstStyle>
            <a:lvl1pPr marL="0" indent="0">
              <a:buNone/>
              <a:defRPr sz="1400">
                <a:solidFill>
                  <a:srgbClr val="3D4E8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2" y="1308124"/>
            <a:ext cx="8208143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F1565-EC27-4FED-B7F8-8AD674EB377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8022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ile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63688" y="2338536"/>
            <a:ext cx="5486400" cy="289066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Drag picture to placeholder or click icon to add</a:t>
            </a:r>
            <a:endParaRPr lang="es-E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75C5A-9083-45A8-9911-77678CFBC5C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4558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290638"/>
            <a:ext cx="7848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 smtClean="0"/>
              <a:t>Contents</a:t>
            </a:r>
            <a:r>
              <a:rPr lang="es-ES_tradnl" dirty="0" smtClean="0"/>
              <a:t> of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document</a:t>
            </a:r>
            <a:endParaRPr lang="es-ES" dirty="0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11650" y="6324600"/>
            <a:ext cx="522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3D4E84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4DCDEDC-E803-48EF-A15C-FCD795D772C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2438400"/>
            <a:ext cx="7772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Click here to edit the text or change the model</a:t>
            </a:r>
          </a:p>
          <a:p>
            <a:pPr lvl="1"/>
            <a:r>
              <a:rPr lang="es-ES" smtClean="0"/>
              <a:t>Level 2</a:t>
            </a:r>
          </a:p>
          <a:p>
            <a:pPr lvl="2"/>
            <a:r>
              <a:rPr lang="es-ES" smtClean="0"/>
              <a:t>Level 3</a:t>
            </a:r>
          </a:p>
          <a:p>
            <a:pPr lvl="3"/>
            <a:r>
              <a:rPr lang="es-ES" smtClean="0"/>
              <a:t>Level 4</a:t>
            </a:r>
          </a:p>
          <a:p>
            <a:pPr lvl="4"/>
            <a:r>
              <a:rPr lang="es-ES" smtClean="0"/>
              <a:t>Level 5</a:t>
            </a:r>
          </a:p>
          <a:p>
            <a:pPr lvl="4"/>
            <a:endParaRPr lang="es-ES" smtClean="0"/>
          </a:p>
        </p:txBody>
      </p:sp>
      <p:cxnSp>
        <p:nvCxnSpPr>
          <p:cNvPr id="1029" name="AutoShape 12"/>
          <p:cNvCxnSpPr>
            <a:cxnSpLocks noChangeShapeType="1"/>
          </p:cNvCxnSpPr>
          <p:nvPr/>
        </p:nvCxnSpPr>
        <p:spPr bwMode="auto">
          <a:xfrm flipV="1">
            <a:off x="488950" y="914400"/>
            <a:ext cx="882650" cy="1524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533400" y="5867400"/>
            <a:ext cx="82296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 flipV="1">
            <a:off x="533400" y="2209800"/>
            <a:ext cx="7848600" cy="7620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  <p:sldLayoutId id="2147483915" r:id="rId12"/>
    <p:sldLayoutId id="2147483916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ln w="19050">
            <a:noFill/>
            <a:prstDash val="solid"/>
          </a:ln>
          <a:solidFill>
            <a:srgbClr val="FA8716"/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•"/>
        <a:defRPr sz="2000">
          <a:solidFill>
            <a:srgbClr val="3D4E84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–"/>
        <a:defRPr>
          <a:solidFill>
            <a:srgbClr val="3D4E84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•"/>
        <a:defRPr sz="1600">
          <a:solidFill>
            <a:srgbClr val="3D4E84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–"/>
        <a:defRPr sz="1400">
          <a:solidFill>
            <a:srgbClr val="3D4E84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3D4E84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metek.meb.gov.tr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metek.meb.gov.tr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971800"/>
            <a:ext cx="8426450" cy="1897063"/>
          </a:xfrm>
        </p:spPr>
        <p:txBody>
          <a:bodyPr/>
          <a:lstStyle/>
          <a:p>
            <a:pPr algn="ctr" eaLnBrk="1" hangingPunct="1">
              <a:defRPr/>
            </a:pPr>
            <a:r>
              <a:rPr lang="tr-TR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HRDOP IN IMPLEMENTATION</a:t>
            </a:r>
            <a:br>
              <a:rPr lang="tr-TR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tr-TR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tr-TR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tr-TR" sz="2800" kern="1200" dirty="0" err="1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Quick</a:t>
            </a:r>
            <a:r>
              <a:rPr lang="tr-TR" sz="2800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tr-TR" sz="2800" kern="1200" dirty="0" err="1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Summary</a:t>
            </a:r>
            <a:r>
              <a:rPr lang="tr-TR" sz="2800" kern="1200" dirty="0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 of </a:t>
            </a:r>
            <a:r>
              <a:rPr lang="tr-TR" sz="2800" kern="1200" dirty="0" err="1" smtClean="0">
                <a:solidFill>
                  <a:srgbClr val="FF9600"/>
                </a:solidFill>
                <a:latin typeface="Arial" pitchFamily="34" charset="0"/>
                <a:ea typeface="+mn-ea"/>
                <a:cs typeface="Arial" pitchFamily="34" charset="0"/>
              </a:rPr>
              <a:t>Achievements</a:t>
            </a:r>
            <a:endParaRPr lang="en-US" sz="2800" kern="1200" dirty="0">
              <a:solidFill>
                <a:srgbClr val="FF9600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1 Título"/>
          <p:cNvSpPr txBox="1">
            <a:spLocks/>
          </p:cNvSpPr>
          <p:nvPr/>
        </p:nvSpPr>
        <p:spPr bwMode="auto">
          <a:xfrm>
            <a:off x="2268538" y="5209223"/>
            <a:ext cx="669131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r>
              <a:rPr lang="tr-TR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Project Management </a:t>
            </a:r>
            <a:r>
              <a:rPr lang="tr-TR" sz="2000" b="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Unit</a:t>
            </a:r>
            <a:endParaRPr lang="tr-TR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r" eaLnBrk="1" hangingPunct="1">
              <a:defRPr/>
            </a:pPr>
            <a:endParaRPr lang="es-ES" sz="2000" b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180975" y="6381750"/>
            <a:ext cx="8778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tr-TR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26.11.2014</a:t>
            </a:r>
            <a:endParaRPr lang="es-ES" sz="16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400" y="1376363"/>
            <a:ext cx="8648701" cy="914400"/>
          </a:xfrm>
        </p:spPr>
        <p:txBody>
          <a:bodyPr/>
          <a:lstStyle/>
          <a:p>
            <a:pPr>
              <a:defRPr/>
            </a:pPr>
            <a:r>
              <a:rPr lang="tr-TR" sz="2000" dirty="0" smtClean="0">
                <a:effectLst/>
              </a:rPr>
              <a:t>Technical Assistance </a:t>
            </a:r>
            <a:r>
              <a:rPr lang="tr-TR" sz="2000" dirty="0" err="1" smtClean="0">
                <a:effectLst/>
              </a:rPr>
              <a:t>for</a:t>
            </a:r>
            <a:r>
              <a:rPr lang="tr-TR" sz="2000" dirty="0" smtClean="0">
                <a:effectLst/>
              </a:rPr>
              <a:t> </a:t>
            </a:r>
            <a:r>
              <a:rPr lang="en-GB" sz="2000" dirty="0" smtClean="0">
                <a:effectLst/>
              </a:rPr>
              <a:t>Improving </a:t>
            </a:r>
            <a:r>
              <a:rPr lang="en-GB" sz="2000" dirty="0">
                <a:effectLst/>
              </a:rPr>
              <a:t>the Quality of </a:t>
            </a:r>
            <a:r>
              <a:rPr lang="en-GB" sz="2000" dirty="0" smtClean="0">
                <a:effectLst/>
              </a:rPr>
              <a:t>V</a:t>
            </a:r>
            <a:r>
              <a:rPr lang="tr-TR" sz="2000" dirty="0" err="1" smtClean="0">
                <a:effectLst/>
              </a:rPr>
              <a:t>ocational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Education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and</a:t>
            </a:r>
            <a:r>
              <a:rPr lang="tr-TR" sz="2000" dirty="0" smtClean="0">
                <a:effectLst/>
              </a:rPr>
              <a:t> Training</a:t>
            </a:r>
            <a:r>
              <a:rPr lang="en-GB" sz="2000" dirty="0" smtClean="0">
                <a:effectLst/>
              </a:rPr>
              <a:t> </a:t>
            </a:r>
            <a:r>
              <a:rPr lang="en-GB" sz="2000" dirty="0">
                <a:effectLst/>
              </a:rPr>
              <a:t>in </a:t>
            </a:r>
            <a:r>
              <a:rPr lang="en-GB" sz="2000" dirty="0" smtClean="0">
                <a:effectLst/>
              </a:rPr>
              <a:t>Turkey</a:t>
            </a:r>
            <a:r>
              <a:rPr lang="tr-TR" sz="2000" dirty="0" smtClean="0">
                <a:effectLst/>
              </a:rPr>
              <a:t> (2)</a:t>
            </a:r>
            <a:endParaRPr lang="en-US" dirty="0">
              <a:effectLst/>
            </a:endParaRPr>
          </a:p>
        </p:txBody>
      </p:sp>
      <p:sp>
        <p:nvSpPr>
          <p:cNvPr id="4100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2261E2C7-8821-4E4E-BB1E-A69228C18106}" type="slidenum">
              <a:rPr lang="es-ES" sz="1400">
                <a:solidFill>
                  <a:srgbClr val="3D4E84"/>
                </a:solidFill>
                <a:latin typeface="Arial" charset="0"/>
              </a:rPr>
              <a:pPr eaLnBrk="1" hangingPunct="1"/>
              <a:t>10</a:t>
            </a:fld>
            <a:endParaRPr lang="es-ES" sz="1400">
              <a:solidFill>
                <a:srgbClr val="3D4E84"/>
              </a:solidFill>
              <a:latin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400" y="2519363"/>
            <a:ext cx="7772400" cy="3429000"/>
          </a:xfrm>
        </p:spPr>
        <p:txBody>
          <a:bodyPr/>
          <a:lstStyle/>
          <a:p>
            <a:pPr algn="just"/>
            <a:endParaRPr lang="tr-TR" sz="1800" dirty="0" smtClean="0"/>
          </a:p>
          <a:p>
            <a:pPr algn="just"/>
            <a:r>
              <a:rPr lang="en-US" sz="1800" dirty="0"/>
              <a:t>Completion of trainings for self-evaluation component of NQAS in all 50 pilot </a:t>
            </a:r>
            <a:r>
              <a:rPr lang="en-US" sz="1800" dirty="0" smtClean="0"/>
              <a:t>institutions</a:t>
            </a:r>
            <a:endParaRPr lang="tr-TR" sz="1800" dirty="0" smtClean="0"/>
          </a:p>
          <a:p>
            <a:pPr algn="just"/>
            <a:r>
              <a:rPr lang="en-US" sz="1800" dirty="0" smtClean="0"/>
              <a:t>Completion of trainings for administrators and teacher about the pedagogical and professional competences</a:t>
            </a:r>
          </a:p>
          <a:p>
            <a:pPr algn="just"/>
            <a:r>
              <a:rPr lang="en-US" sz="1800" dirty="0" smtClean="0"/>
              <a:t>Revision the curricula according to feedbacks taken during the implementation of curricula</a:t>
            </a:r>
          </a:p>
          <a:p>
            <a:pPr algn="just"/>
            <a:r>
              <a:rPr lang="en-US" sz="1800" dirty="0" smtClean="0"/>
              <a:t>Organization of a study visit  to examine the best practices </a:t>
            </a:r>
          </a:p>
          <a:p>
            <a:pPr algn="just"/>
            <a:r>
              <a:rPr lang="en-US" sz="1800" dirty="0" smtClean="0"/>
              <a:t>Preparation of a periodical and a </a:t>
            </a:r>
            <a:r>
              <a:rPr lang="en-US" sz="1800" dirty="0" err="1" smtClean="0"/>
              <a:t>cinevision</a:t>
            </a:r>
            <a:endParaRPr lang="en-US" sz="1800" dirty="0" smtClean="0"/>
          </a:p>
          <a:p>
            <a:pPr algn="just"/>
            <a:r>
              <a:rPr lang="en-US" sz="1800" dirty="0" smtClean="0"/>
              <a:t>Organization of Closing Conference</a:t>
            </a:r>
          </a:p>
          <a:p>
            <a:pPr algn="just"/>
            <a:endParaRPr lang="en-US" sz="1600" dirty="0" smtClean="0"/>
          </a:p>
          <a:p>
            <a:pPr marL="0" indent="0" algn="just">
              <a:buNone/>
            </a:pPr>
            <a:r>
              <a:rPr lang="tr-TR" sz="2400" b="1" dirty="0" smtClean="0"/>
              <a:t>	                  </a:t>
            </a:r>
            <a:r>
              <a:rPr lang="en-US" sz="1800" b="1" dirty="0" smtClean="0">
                <a:hlinkClick r:id="rId2"/>
              </a:rPr>
              <a:t>http</a:t>
            </a:r>
            <a:r>
              <a:rPr lang="en-US" sz="1800" b="1" dirty="0">
                <a:hlinkClick r:id="rId2"/>
              </a:rPr>
              <a:t>://</a:t>
            </a:r>
            <a:r>
              <a:rPr lang="en-US" sz="1800" b="1" dirty="0" smtClean="0">
                <a:hlinkClick r:id="rId2"/>
              </a:rPr>
              <a:t>metek.</a:t>
            </a:r>
            <a:r>
              <a:rPr lang="en-US" sz="1800" b="1" dirty="0" smtClean="0">
                <a:solidFill>
                  <a:schemeClr val="accent1"/>
                </a:solidFill>
                <a:hlinkClick r:id="rId2"/>
              </a:rPr>
              <a:t>meb.gov.t</a:t>
            </a:r>
            <a:r>
              <a:rPr lang="en-US" sz="1800" b="1" dirty="0" smtClean="0">
                <a:hlinkClick r:id="rId2"/>
              </a:rPr>
              <a:t>r</a:t>
            </a:r>
            <a:r>
              <a:rPr lang="tr-TR" sz="1800" b="1" dirty="0" smtClean="0"/>
              <a:t> </a:t>
            </a:r>
            <a:endParaRPr lang="en-US" sz="1800" b="1" dirty="0"/>
          </a:p>
        </p:txBody>
      </p:sp>
      <p:pic>
        <p:nvPicPr>
          <p:cNvPr id="4" name="Picture 4" descr="C:\Users\huseyin.tangurek\Desktop\Adsı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123" y="2386013"/>
            <a:ext cx="80962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210952" y="1059805"/>
            <a:ext cx="1947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err="1">
                <a:ln w="18415" cmpd="sng">
                  <a:noFill/>
                  <a:prstDash val="solid"/>
                </a:ln>
                <a:solidFill>
                  <a:schemeClr val="accent3"/>
                </a:solidFill>
                <a:latin typeface="+mj-lt"/>
                <a:cs typeface="ＭＳ Ｐゴシック" charset="0"/>
              </a:rPr>
              <a:t>Measure</a:t>
            </a:r>
            <a:r>
              <a:rPr lang="tr-TR" sz="2400" dirty="0">
                <a:ln w="18415" cmpd="sng">
                  <a:noFill/>
                  <a:prstDash val="solid"/>
                </a:ln>
                <a:solidFill>
                  <a:schemeClr val="accent3"/>
                </a:solidFill>
                <a:latin typeface="+mj-lt"/>
                <a:cs typeface="ＭＳ Ｐゴシック" charset="0"/>
              </a:rPr>
              <a:t> 2.2</a:t>
            </a:r>
            <a:endParaRPr lang="en-US" sz="2400" dirty="0">
              <a:ln w="18415" cmpd="sng">
                <a:noFill/>
                <a:prstDash val="solid"/>
              </a:ln>
              <a:solidFill>
                <a:schemeClr val="accent3"/>
              </a:solidFill>
              <a:latin typeface="+mj-lt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55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sz="2000" dirty="0" smtClean="0"/>
              <a:t/>
            </a:r>
            <a:br>
              <a:rPr lang="tr-TR" sz="2000" dirty="0" smtClean="0"/>
            </a:br>
            <a:r>
              <a:rPr lang="tr-TR" sz="2000" dirty="0" err="1" smtClean="0">
                <a:effectLst/>
              </a:rPr>
              <a:t>Supply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for</a:t>
            </a:r>
            <a:r>
              <a:rPr lang="tr-TR" sz="2000" dirty="0" smtClean="0">
                <a:effectLst/>
              </a:rPr>
              <a:t> </a:t>
            </a:r>
            <a:r>
              <a:rPr lang="en-GB" sz="2000" dirty="0" smtClean="0">
                <a:effectLst/>
              </a:rPr>
              <a:t>Improving </a:t>
            </a:r>
            <a:r>
              <a:rPr lang="en-GB" sz="2000" dirty="0">
                <a:effectLst/>
              </a:rPr>
              <a:t>the Quality of </a:t>
            </a:r>
            <a:r>
              <a:rPr lang="en-GB" sz="2000" dirty="0" smtClean="0">
                <a:effectLst/>
              </a:rPr>
              <a:t>V</a:t>
            </a:r>
            <a:r>
              <a:rPr lang="tr-TR" sz="2000" dirty="0" err="1" smtClean="0">
                <a:effectLst/>
              </a:rPr>
              <a:t>ocational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Education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and</a:t>
            </a:r>
            <a:r>
              <a:rPr lang="tr-TR" sz="2000" dirty="0" smtClean="0">
                <a:effectLst/>
              </a:rPr>
              <a:t> Training</a:t>
            </a:r>
            <a:r>
              <a:rPr lang="en-GB" sz="2000" dirty="0" smtClean="0">
                <a:effectLst/>
              </a:rPr>
              <a:t> </a:t>
            </a:r>
            <a:r>
              <a:rPr lang="en-GB" sz="2000" dirty="0">
                <a:effectLst/>
              </a:rPr>
              <a:t>in </a:t>
            </a:r>
            <a:r>
              <a:rPr lang="en-GB" sz="2000" dirty="0" smtClean="0">
                <a:effectLst/>
              </a:rPr>
              <a:t>Turkey</a:t>
            </a:r>
            <a:endParaRPr lang="en-US" sz="2000" dirty="0">
              <a:effectLst/>
            </a:endParaRPr>
          </a:p>
        </p:txBody>
      </p:sp>
      <p:sp>
        <p:nvSpPr>
          <p:cNvPr id="4100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2261E2C7-8821-4E4E-BB1E-A69228C18106}" type="slidenum">
              <a:rPr lang="es-ES" sz="1400">
                <a:solidFill>
                  <a:srgbClr val="3D4E84"/>
                </a:solidFill>
                <a:latin typeface="Arial" charset="0"/>
              </a:rPr>
              <a:pPr eaLnBrk="1" hangingPunct="1"/>
              <a:t>11</a:t>
            </a:fld>
            <a:endParaRPr lang="es-ES" sz="1400">
              <a:solidFill>
                <a:srgbClr val="3D4E84"/>
              </a:solidFill>
              <a:latin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400" y="2205038"/>
            <a:ext cx="7772400" cy="4024312"/>
          </a:xfrm>
        </p:spPr>
        <p:txBody>
          <a:bodyPr/>
          <a:lstStyle/>
          <a:p>
            <a:pPr algn="just"/>
            <a:endParaRPr lang="tr-TR" sz="1800" dirty="0" smtClean="0"/>
          </a:p>
          <a:p>
            <a:pPr algn="just"/>
            <a:r>
              <a:rPr lang="tr-TR" sz="1800" dirty="0" err="1" smtClean="0"/>
              <a:t>This</a:t>
            </a:r>
            <a:r>
              <a:rPr lang="tr-TR" sz="1800" dirty="0" smtClean="0"/>
              <a:t> </a:t>
            </a:r>
            <a:r>
              <a:rPr lang="tr-TR" sz="1800" dirty="0" err="1"/>
              <a:t>project</a:t>
            </a:r>
            <a:r>
              <a:rPr lang="tr-TR" sz="1800" dirty="0"/>
              <a:t> </a:t>
            </a:r>
            <a:r>
              <a:rPr lang="tr-TR" sz="1800" dirty="0" err="1"/>
              <a:t>will</a:t>
            </a:r>
            <a:r>
              <a:rPr lang="tr-TR" sz="1800" dirty="0"/>
              <a:t> </a:t>
            </a:r>
            <a:r>
              <a:rPr lang="tr-TR" sz="1800" dirty="0" err="1"/>
              <a:t>provide</a:t>
            </a:r>
            <a:r>
              <a:rPr lang="tr-TR" sz="1800" dirty="0"/>
              <a:t> </a:t>
            </a:r>
            <a:r>
              <a:rPr lang="tr-TR" sz="1800" dirty="0" err="1"/>
              <a:t>necessary</a:t>
            </a:r>
            <a:r>
              <a:rPr lang="tr-TR" sz="1800" dirty="0"/>
              <a:t> </a:t>
            </a:r>
            <a:r>
              <a:rPr lang="tr-TR" sz="1800" dirty="0" err="1"/>
              <a:t>equipments</a:t>
            </a:r>
            <a:r>
              <a:rPr lang="tr-TR" sz="1800" dirty="0"/>
              <a:t> </a:t>
            </a:r>
            <a:r>
              <a:rPr lang="tr-TR" sz="1800" dirty="0" err="1"/>
              <a:t>to</a:t>
            </a:r>
            <a:r>
              <a:rPr lang="tr-TR" sz="1800" dirty="0"/>
              <a:t> </a:t>
            </a:r>
            <a:r>
              <a:rPr lang="tr-TR" sz="1800" dirty="0" smtClean="0"/>
              <a:t>20 </a:t>
            </a:r>
            <a:r>
              <a:rPr lang="tr-TR" sz="1800" dirty="0" err="1" smtClean="0"/>
              <a:t>higher</a:t>
            </a:r>
            <a:r>
              <a:rPr lang="tr-TR" sz="1800" dirty="0" smtClean="0"/>
              <a:t> </a:t>
            </a:r>
            <a:r>
              <a:rPr lang="tr-TR" sz="1800" dirty="0" err="1" smtClean="0"/>
              <a:t>vocational</a:t>
            </a:r>
            <a:r>
              <a:rPr lang="tr-TR" sz="1800" dirty="0" smtClean="0"/>
              <a:t> </a:t>
            </a:r>
            <a:r>
              <a:rPr lang="tr-TR" sz="1800" dirty="0" err="1" smtClean="0"/>
              <a:t>school</a:t>
            </a:r>
            <a:r>
              <a:rPr lang="tr-TR" sz="1800" dirty="0" smtClean="0"/>
              <a:t> (Ağrı, Bingöl, Bitlis, Çorum, </a:t>
            </a:r>
            <a:r>
              <a:rPr lang="tr-TR" sz="1800" dirty="0"/>
              <a:t>D</a:t>
            </a:r>
            <a:r>
              <a:rPr lang="tr-TR" sz="1800" dirty="0" smtClean="0"/>
              <a:t>iyarbakır, Erzincan, </a:t>
            </a:r>
            <a:r>
              <a:rPr lang="tr-TR" sz="1800" dirty="0"/>
              <a:t>G</a:t>
            </a:r>
            <a:r>
              <a:rPr lang="tr-TR" sz="1800" dirty="0" smtClean="0"/>
              <a:t>aziantep, Hakkari, Kahramanmaraş, </a:t>
            </a:r>
            <a:r>
              <a:rPr lang="tr-TR" sz="1800" dirty="0"/>
              <a:t>K</a:t>
            </a:r>
            <a:r>
              <a:rPr lang="tr-TR" sz="1800" dirty="0" smtClean="0"/>
              <a:t>astamonu, Kilis, Mardin, Muş, Ordu, Rize, Siirt, Sivas, </a:t>
            </a:r>
            <a:r>
              <a:rPr lang="tr-TR" sz="1800" dirty="0"/>
              <a:t>T</a:t>
            </a:r>
            <a:r>
              <a:rPr lang="tr-TR" sz="1800" dirty="0" smtClean="0"/>
              <a:t>rabzon, Van, Yozgat) </a:t>
            </a:r>
            <a:r>
              <a:rPr lang="tr-TR" sz="1800" dirty="0" err="1" smtClean="0"/>
              <a:t>and</a:t>
            </a:r>
            <a:r>
              <a:rPr lang="tr-TR" sz="1800" dirty="0" smtClean="0"/>
              <a:t> METARGEM </a:t>
            </a:r>
            <a:r>
              <a:rPr lang="tr-TR" sz="1800" dirty="0" err="1" smtClean="0"/>
              <a:t>to</a:t>
            </a:r>
            <a:r>
              <a:rPr lang="tr-TR" sz="1800" dirty="0" smtClean="0"/>
              <a:t> </a:t>
            </a:r>
            <a:r>
              <a:rPr lang="tr-TR" sz="1800" dirty="0" err="1" smtClean="0"/>
              <a:t>support</a:t>
            </a:r>
            <a:r>
              <a:rPr lang="tr-TR" sz="1800" dirty="0" smtClean="0"/>
              <a:t> </a:t>
            </a:r>
            <a:r>
              <a:rPr lang="tr-TR" sz="1800" dirty="0" err="1" smtClean="0"/>
              <a:t>the</a:t>
            </a:r>
            <a:r>
              <a:rPr lang="tr-TR" sz="1800" dirty="0" smtClean="0"/>
              <a:t> </a:t>
            </a:r>
            <a:r>
              <a:rPr lang="tr-TR" sz="1800" dirty="0" err="1" smtClean="0"/>
              <a:t>quality</a:t>
            </a:r>
            <a:r>
              <a:rPr lang="tr-TR" sz="1800" dirty="0" smtClean="0"/>
              <a:t> </a:t>
            </a:r>
            <a:r>
              <a:rPr lang="tr-TR" sz="1800" dirty="0" err="1" smtClean="0"/>
              <a:t>assurance</a:t>
            </a:r>
            <a:r>
              <a:rPr lang="tr-TR" sz="1800" dirty="0" smtClean="0"/>
              <a:t> </a:t>
            </a:r>
            <a:r>
              <a:rPr lang="tr-TR" sz="1800" dirty="0" err="1" smtClean="0"/>
              <a:t>coordination</a:t>
            </a:r>
            <a:r>
              <a:rPr lang="tr-TR" sz="1800" dirty="0" smtClean="0"/>
              <a:t> </a:t>
            </a:r>
            <a:r>
              <a:rPr lang="tr-TR" sz="1800" dirty="0" err="1" smtClean="0"/>
              <a:t>unit</a:t>
            </a:r>
            <a:r>
              <a:rPr lang="tr-TR" sz="1800" dirty="0" smtClean="0"/>
              <a:t> </a:t>
            </a:r>
            <a:r>
              <a:rPr lang="tr-TR" sz="1800" dirty="0" err="1" smtClean="0"/>
              <a:t>to</a:t>
            </a:r>
            <a:r>
              <a:rPr lang="tr-TR" sz="1800" dirty="0" smtClean="0"/>
              <a:t> be </a:t>
            </a:r>
            <a:r>
              <a:rPr lang="tr-TR" sz="1800" dirty="0" err="1" smtClean="0"/>
              <a:t>established</a:t>
            </a:r>
            <a:r>
              <a:rPr lang="tr-TR" sz="1800" dirty="0" smtClean="0"/>
              <a:t>.</a:t>
            </a:r>
          </a:p>
          <a:p>
            <a:pPr algn="just"/>
            <a:r>
              <a:rPr lang="en-US" sz="1800" dirty="0" smtClean="0"/>
              <a:t>Lot </a:t>
            </a:r>
            <a:r>
              <a:rPr lang="en-US" sz="1800" dirty="0"/>
              <a:t>2 – Farming, Animal Care and Food Processing Equipment</a:t>
            </a:r>
            <a:r>
              <a:rPr lang="tr-TR" sz="1800" dirty="0"/>
              <a:t> (Budget:188.599,00 €)</a:t>
            </a:r>
          </a:p>
          <a:p>
            <a:pPr algn="just"/>
            <a:r>
              <a:rPr lang="en-US" sz="1800" dirty="0" smtClean="0"/>
              <a:t>Lot </a:t>
            </a:r>
            <a:r>
              <a:rPr lang="en-US" sz="1800" dirty="0"/>
              <a:t>5 – IT and Office Equipment and Electrical Appliances</a:t>
            </a:r>
            <a:endParaRPr lang="tr-TR" sz="1800" dirty="0"/>
          </a:p>
          <a:p>
            <a:pPr marL="0" indent="0" algn="just">
              <a:buNone/>
            </a:pPr>
            <a:r>
              <a:rPr lang="tr-TR" sz="1800" dirty="0" smtClean="0"/>
              <a:t>      (</a:t>
            </a:r>
            <a:r>
              <a:rPr lang="tr-TR" sz="1800" dirty="0"/>
              <a:t>Budget:319.339,00 €)</a:t>
            </a:r>
          </a:p>
          <a:p>
            <a:pPr algn="just"/>
            <a:r>
              <a:rPr lang="en-US" sz="1800" dirty="0" smtClean="0"/>
              <a:t>Lot </a:t>
            </a:r>
            <a:r>
              <a:rPr lang="en-US" sz="1800" dirty="0"/>
              <a:t>8 – Mechanical Manufacturing Equipment</a:t>
            </a:r>
            <a:endParaRPr lang="tr-TR" sz="1800" dirty="0"/>
          </a:p>
          <a:p>
            <a:pPr marL="0" indent="0" algn="just">
              <a:buNone/>
            </a:pPr>
            <a:r>
              <a:rPr lang="tr-TR" sz="1800" dirty="0"/>
              <a:t> </a:t>
            </a:r>
            <a:r>
              <a:rPr lang="tr-TR" sz="1800" dirty="0" smtClean="0"/>
              <a:t>    (</a:t>
            </a:r>
            <a:r>
              <a:rPr lang="tr-TR" sz="1800" dirty="0"/>
              <a:t>Budget:265.065,36 €</a:t>
            </a:r>
            <a:r>
              <a:rPr lang="tr-TR" sz="1800" dirty="0" smtClean="0"/>
              <a:t>)</a:t>
            </a:r>
          </a:p>
          <a:p>
            <a:pPr algn="just"/>
            <a:r>
              <a:rPr lang="tr-TR" sz="1800" dirty="0" smtClean="0"/>
              <a:t>PAC is </a:t>
            </a:r>
            <a:r>
              <a:rPr lang="tr-TR" sz="1800" dirty="0" err="1" smtClean="0"/>
              <a:t>issued</a:t>
            </a:r>
            <a:endParaRPr lang="tr-TR" sz="1800" dirty="0" smtClean="0"/>
          </a:p>
          <a:p>
            <a:pPr marL="0" indent="0" algn="just">
              <a:buNone/>
            </a:pPr>
            <a:endParaRPr lang="tr-TR" sz="1800" dirty="0"/>
          </a:p>
          <a:p>
            <a:pPr marL="0" indent="0" algn="just">
              <a:buNone/>
            </a:pPr>
            <a:endParaRPr lang="tr-TR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marL="0" indent="0" algn="just">
              <a:buNone/>
            </a:pPr>
            <a:endParaRPr lang="en-US" sz="1800" dirty="0" smtClean="0"/>
          </a:p>
          <a:p>
            <a:pPr algn="just"/>
            <a:endParaRPr lang="en-US" sz="2400" dirty="0" smtClean="0"/>
          </a:p>
          <a:p>
            <a:pPr algn="just"/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73188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400" y="1376363"/>
            <a:ext cx="8648701" cy="914400"/>
          </a:xfrm>
        </p:spPr>
        <p:txBody>
          <a:bodyPr/>
          <a:lstStyle/>
          <a:p>
            <a:pPr>
              <a:defRPr/>
            </a:pPr>
            <a:r>
              <a:rPr lang="tr-TR" sz="2000" dirty="0" smtClean="0">
                <a:effectLst/>
              </a:rPr>
              <a:t>Grant </a:t>
            </a:r>
            <a:r>
              <a:rPr lang="tr-TR" sz="2000" dirty="0" err="1" smtClean="0">
                <a:effectLst/>
              </a:rPr>
              <a:t>Scheme</a:t>
            </a:r>
            <a:r>
              <a:rPr lang="tr-TR" sz="2000" dirty="0" smtClean="0">
                <a:effectLst/>
              </a:rPr>
              <a:t> - </a:t>
            </a:r>
            <a:r>
              <a:rPr lang="en-GB" sz="2000" dirty="0" smtClean="0">
                <a:effectLst/>
              </a:rPr>
              <a:t>Improving </a:t>
            </a:r>
            <a:r>
              <a:rPr lang="en-GB" sz="2000" dirty="0">
                <a:effectLst/>
              </a:rPr>
              <a:t>the Quality of </a:t>
            </a:r>
            <a:r>
              <a:rPr lang="en-GB" sz="2000" dirty="0" smtClean="0">
                <a:effectLst/>
              </a:rPr>
              <a:t>V</a:t>
            </a:r>
            <a:r>
              <a:rPr lang="tr-TR" sz="2000" dirty="0" err="1" smtClean="0">
                <a:effectLst/>
              </a:rPr>
              <a:t>ocational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Education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and</a:t>
            </a:r>
            <a:r>
              <a:rPr lang="tr-TR" sz="2000" dirty="0" smtClean="0">
                <a:effectLst/>
              </a:rPr>
              <a:t> Training</a:t>
            </a:r>
            <a:r>
              <a:rPr lang="en-GB" sz="2000" dirty="0" smtClean="0">
                <a:effectLst/>
              </a:rPr>
              <a:t> </a:t>
            </a:r>
            <a:r>
              <a:rPr lang="en-GB" sz="2000" dirty="0">
                <a:effectLst/>
              </a:rPr>
              <a:t>in </a:t>
            </a:r>
            <a:r>
              <a:rPr lang="en-GB" sz="2000" dirty="0" smtClean="0">
                <a:effectLst/>
              </a:rPr>
              <a:t>Turkey</a:t>
            </a:r>
            <a:r>
              <a:rPr lang="tr-TR" sz="2000" dirty="0" smtClean="0">
                <a:effectLst/>
              </a:rPr>
              <a:t> </a:t>
            </a:r>
            <a:endParaRPr lang="en-US" dirty="0">
              <a:effectLst/>
            </a:endParaRPr>
          </a:p>
        </p:txBody>
      </p:sp>
      <p:sp>
        <p:nvSpPr>
          <p:cNvPr id="4100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2261E2C7-8821-4E4E-BB1E-A69228C18106}" type="slidenum">
              <a:rPr lang="es-ES" sz="1400">
                <a:solidFill>
                  <a:srgbClr val="3D4E84"/>
                </a:solidFill>
                <a:latin typeface="Arial" charset="0"/>
              </a:rPr>
              <a:pPr eaLnBrk="1" hangingPunct="1"/>
              <a:t>12</a:t>
            </a:fld>
            <a:endParaRPr lang="es-ES" sz="1400">
              <a:solidFill>
                <a:srgbClr val="3D4E84"/>
              </a:solidFill>
              <a:latin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400" y="2519363"/>
            <a:ext cx="7772400" cy="3429000"/>
          </a:xfrm>
        </p:spPr>
        <p:txBody>
          <a:bodyPr/>
          <a:lstStyle/>
          <a:p>
            <a:pPr marL="0" indent="0" algn="just">
              <a:buNone/>
            </a:pPr>
            <a:endParaRPr lang="tr-TR" sz="1800" dirty="0" smtClean="0"/>
          </a:p>
          <a:p>
            <a:pPr algn="just"/>
            <a:r>
              <a:rPr lang="en-US" sz="1600" dirty="0"/>
              <a:t>Grant contracts were signed on 14th July 2014 and 15th July 2014 and the implementation process started on 1st September 2014 for all contracts. </a:t>
            </a:r>
          </a:p>
          <a:p>
            <a:pPr algn="just"/>
            <a:r>
              <a:rPr lang="en-US" sz="1600" dirty="0"/>
              <a:t>7</a:t>
            </a:r>
            <a:r>
              <a:rPr lang="tr-TR" sz="1600" dirty="0"/>
              <a:t>0</a:t>
            </a:r>
            <a:r>
              <a:rPr lang="en-US" sz="1600" dirty="0"/>
              <a:t> </a:t>
            </a:r>
            <a:r>
              <a:rPr lang="en-US" sz="1600" dirty="0"/>
              <a:t>grant projects </a:t>
            </a:r>
            <a:r>
              <a:rPr lang="tr-TR" sz="1600" dirty="0" err="1"/>
              <a:t>with</a:t>
            </a:r>
            <a:r>
              <a:rPr lang="tr-TR" sz="1600" dirty="0"/>
              <a:t> a total </a:t>
            </a:r>
            <a:r>
              <a:rPr lang="tr-TR" sz="1600" dirty="0" err="1"/>
              <a:t>budget</a:t>
            </a:r>
            <a:r>
              <a:rPr lang="tr-TR" sz="1600" dirty="0"/>
              <a:t> of € </a:t>
            </a:r>
            <a:r>
              <a:rPr lang="tr-TR" sz="1600" dirty="0" smtClean="0"/>
              <a:t>14.649.850</a:t>
            </a:r>
            <a:endParaRPr lang="tr-TR" sz="1600" dirty="0"/>
          </a:p>
          <a:p>
            <a:pPr algn="just"/>
            <a:r>
              <a:rPr lang="tr-TR" sz="1600" dirty="0" err="1" smtClean="0"/>
              <a:t>All</a:t>
            </a:r>
            <a:r>
              <a:rPr lang="tr-TR" sz="1600" dirty="0" smtClean="0"/>
              <a:t> of </a:t>
            </a:r>
            <a:r>
              <a:rPr lang="tr-TR" sz="1600" dirty="0" err="1" smtClean="0"/>
              <a:t>them</a:t>
            </a:r>
            <a:r>
              <a:rPr lang="tr-TR" sz="1600" dirty="0" smtClean="0"/>
              <a:t> </a:t>
            </a:r>
            <a:r>
              <a:rPr lang="en-US" sz="1600" dirty="0" smtClean="0"/>
              <a:t>were </a:t>
            </a:r>
            <a:r>
              <a:rPr lang="en-US" sz="1600" dirty="0"/>
              <a:t>visited with thematic control experts to evaluate the capacity- quality and content of the activities and increase the level of knowledge and awareness of grant beneficiary regarding to thematic issues between 16.06.2014 and 04.07.2014</a:t>
            </a:r>
            <a:r>
              <a:rPr lang="en-US" sz="1600" dirty="0" smtClean="0"/>
              <a:t>.</a:t>
            </a:r>
            <a:endParaRPr lang="tr-TR" sz="1600" dirty="0" smtClean="0"/>
          </a:p>
          <a:p>
            <a:pPr algn="just"/>
            <a:r>
              <a:rPr lang="en-US" sz="1600" dirty="0" smtClean="0"/>
              <a:t>Between </a:t>
            </a:r>
            <a:r>
              <a:rPr lang="en-US" sz="1600" dirty="0"/>
              <a:t>01.09.2014- 30.09.2014 a total of 70 technical monitoring visits have been made by the Monitoring Experts. </a:t>
            </a:r>
            <a:endParaRPr lang="tr-TR" sz="1600" dirty="0" smtClean="0"/>
          </a:p>
          <a:p>
            <a:pPr algn="just"/>
            <a:endParaRPr lang="en-US" sz="1600" dirty="0" smtClean="0"/>
          </a:p>
          <a:p>
            <a:pPr marL="0" indent="0" algn="just">
              <a:buNone/>
            </a:pPr>
            <a:r>
              <a:rPr lang="tr-TR" sz="2400" b="1" dirty="0" smtClean="0"/>
              <a:t>	</a:t>
            </a:r>
            <a:endParaRPr lang="en-US" sz="1800" b="1" dirty="0"/>
          </a:p>
        </p:txBody>
      </p:sp>
      <p:sp>
        <p:nvSpPr>
          <p:cNvPr id="5" name="Dikdörtgen 4"/>
          <p:cNvSpPr/>
          <p:nvPr/>
        </p:nvSpPr>
        <p:spPr>
          <a:xfrm>
            <a:off x="3210952" y="1059805"/>
            <a:ext cx="1947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err="1">
                <a:ln w="18415" cmpd="sng">
                  <a:noFill/>
                  <a:prstDash val="solid"/>
                </a:ln>
                <a:solidFill>
                  <a:schemeClr val="accent3"/>
                </a:solidFill>
                <a:latin typeface="+mj-lt"/>
                <a:cs typeface="ＭＳ Ｐゴシック" charset="0"/>
              </a:rPr>
              <a:t>Measure</a:t>
            </a:r>
            <a:r>
              <a:rPr lang="tr-TR" sz="2400" dirty="0">
                <a:ln w="18415" cmpd="sng">
                  <a:noFill/>
                  <a:prstDash val="solid"/>
                </a:ln>
                <a:solidFill>
                  <a:schemeClr val="accent3"/>
                </a:solidFill>
                <a:latin typeface="+mj-lt"/>
                <a:cs typeface="ＭＳ Ｐゴシック" charset="0"/>
              </a:rPr>
              <a:t> 2.2</a:t>
            </a:r>
            <a:endParaRPr lang="en-US" sz="2400" dirty="0">
              <a:ln w="18415" cmpd="sng">
                <a:noFill/>
                <a:prstDash val="solid"/>
              </a:ln>
              <a:solidFill>
                <a:schemeClr val="accent3"/>
              </a:solidFill>
              <a:latin typeface="+mj-lt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14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400" y="1376363"/>
            <a:ext cx="8648701" cy="914400"/>
          </a:xfrm>
        </p:spPr>
        <p:txBody>
          <a:bodyPr/>
          <a:lstStyle/>
          <a:p>
            <a:pPr>
              <a:defRPr/>
            </a:pPr>
            <a:r>
              <a:rPr lang="tr-TR" sz="2000" dirty="0" smtClean="0">
                <a:effectLst/>
              </a:rPr>
              <a:t>Grant </a:t>
            </a:r>
            <a:r>
              <a:rPr lang="tr-TR" sz="2000" dirty="0" err="1" smtClean="0">
                <a:effectLst/>
              </a:rPr>
              <a:t>Scheme</a:t>
            </a:r>
            <a:r>
              <a:rPr lang="tr-TR" sz="2000" dirty="0" smtClean="0">
                <a:effectLst/>
              </a:rPr>
              <a:t> - </a:t>
            </a:r>
            <a:r>
              <a:rPr lang="en-GB" sz="2000" dirty="0" smtClean="0">
                <a:effectLst/>
              </a:rPr>
              <a:t>Improving </a:t>
            </a:r>
            <a:r>
              <a:rPr lang="en-GB" sz="2000" dirty="0">
                <a:effectLst/>
              </a:rPr>
              <a:t>the Quality of </a:t>
            </a:r>
            <a:r>
              <a:rPr lang="en-GB" sz="2000" dirty="0" smtClean="0">
                <a:effectLst/>
              </a:rPr>
              <a:t>V</a:t>
            </a:r>
            <a:r>
              <a:rPr lang="tr-TR" sz="2000" dirty="0" err="1" smtClean="0">
                <a:effectLst/>
              </a:rPr>
              <a:t>ocational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Education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and</a:t>
            </a:r>
            <a:r>
              <a:rPr lang="tr-TR" sz="2000" dirty="0" smtClean="0">
                <a:effectLst/>
              </a:rPr>
              <a:t> Training</a:t>
            </a:r>
            <a:r>
              <a:rPr lang="en-GB" sz="2000" dirty="0" smtClean="0">
                <a:effectLst/>
              </a:rPr>
              <a:t> </a:t>
            </a:r>
            <a:r>
              <a:rPr lang="en-GB" sz="2000" dirty="0">
                <a:effectLst/>
              </a:rPr>
              <a:t>in </a:t>
            </a:r>
            <a:r>
              <a:rPr lang="en-GB" sz="2000" dirty="0" smtClean="0">
                <a:effectLst/>
              </a:rPr>
              <a:t>Turkey</a:t>
            </a:r>
            <a:r>
              <a:rPr lang="tr-TR" sz="2000" dirty="0" smtClean="0">
                <a:effectLst/>
              </a:rPr>
              <a:t> (2)</a:t>
            </a:r>
            <a:endParaRPr lang="en-US" dirty="0">
              <a:effectLst/>
            </a:endParaRPr>
          </a:p>
        </p:txBody>
      </p:sp>
      <p:sp>
        <p:nvSpPr>
          <p:cNvPr id="4100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2261E2C7-8821-4E4E-BB1E-A69228C18106}" type="slidenum">
              <a:rPr lang="es-ES" sz="1400">
                <a:solidFill>
                  <a:srgbClr val="3D4E84"/>
                </a:solidFill>
                <a:latin typeface="Arial" charset="0"/>
              </a:rPr>
              <a:pPr eaLnBrk="1" hangingPunct="1"/>
              <a:t>13</a:t>
            </a:fld>
            <a:endParaRPr lang="es-ES" sz="1400">
              <a:solidFill>
                <a:srgbClr val="3D4E84"/>
              </a:solidFill>
              <a:latin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400" y="2519363"/>
            <a:ext cx="7772400" cy="3429000"/>
          </a:xfrm>
        </p:spPr>
        <p:txBody>
          <a:bodyPr/>
          <a:lstStyle/>
          <a:p>
            <a:pPr marL="0" indent="0" algn="just">
              <a:buNone/>
            </a:pPr>
            <a:endParaRPr lang="tr-TR" sz="1800" dirty="0" smtClean="0"/>
          </a:p>
          <a:p>
            <a:pPr algn="just"/>
            <a:r>
              <a:rPr lang="tr-TR" sz="1800" dirty="0" err="1" smtClean="0"/>
              <a:t>The</a:t>
            </a:r>
            <a:r>
              <a:rPr lang="tr-TR" sz="1800" dirty="0" smtClean="0"/>
              <a:t> </a:t>
            </a:r>
            <a:r>
              <a:rPr lang="tr-TR" sz="1800" dirty="0" err="1" smtClean="0"/>
              <a:t>distribution</a:t>
            </a:r>
            <a:r>
              <a:rPr lang="tr-TR" sz="1800" dirty="0" smtClean="0"/>
              <a:t> of Grant </a:t>
            </a:r>
            <a:r>
              <a:rPr lang="tr-TR" sz="1800" dirty="0" err="1" smtClean="0"/>
              <a:t>Contracts</a:t>
            </a:r>
            <a:r>
              <a:rPr lang="tr-TR" sz="1800" dirty="0" smtClean="0"/>
              <a:t> </a:t>
            </a:r>
            <a:r>
              <a:rPr lang="tr-TR" sz="1800" dirty="0" err="1" smtClean="0"/>
              <a:t>by</a:t>
            </a:r>
            <a:r>
              <a:rPr lang="tr-TR" sz="1800" dirty="0" smtClean="0"/>
              <a:t> </a:t>
            </a:r>
            <a:r>
              <a:rPr lang="tr-TR" sz="1800" dirty="0" err="1" smtClean="0"/>
              <a:t>regions</a:t>
            </a:r>
            <a:r>
              <a:rPr lang="tr-TR" sz="1800" dirty="0" smtClean="0"/>
              <a:t>:</a:t>
            </a:r>
          </a:p>
          <a:p>
            <a:pPr algn="just"/>
            <a:endParaRPr lang="tr-TR" sz="1800" dirty="0"/>
          </a:p>
          <a:p>
            <a:pPr algn="just"/>
            <a:r>
              <a:rPr lang="tr-TR" sz="1600" dirty="0" smtClean="0"/>
              <a:t>Central Anatolia: 27 %</a:t>
            </a:r>
          </a:p>
          <a:p>
            <a:pPr algn="just"/>
            <a:r>
              <a:rPr lang="tr-TR" sz="1600" dirty="0" smtClean="0"/>
              <a:t>Black </a:t>
            </a:r>
            <a:r>
              <a:rPr lang="tr-TR" sz="1600" dirty="0" err="1" smtClean="0"/>
              <a:t>Sea</a:t>
            </a:r>
            <a:r>
              <a:rPr lang="tr-TR" sz="1600" dirty="0" smtClean="0"/>
              <a:t>: 16 %</a:t>
            </a:r>
          </a:p>
          <a:p>
            <a:pPr algn="just"/>
            <a:r>
              <a:rPr lang="tr-TR" sz="1600" dirty="0" err="1" smtClean="0"/>
              <a:t>SouthEast</a:t>
            </a:r>
            <a:r>
              <a:rPr lang="tr-TR" sz="1600" dirty="0" smtClean="0"/>
              <a:t> Anatolia:15 %</a:t>
            </a:r>
          </a:p>
          <a:p>
            <a:pPr algn="just"/>
            <a:r>
              <a:rPr lang="tr-TR" sz="1600" dirty="0" smtClean="0"/>
              <a:t>East Anatolia:15 %</a:t>
            </a:r>
          </a:p>
          <a:p>
            <a:pPr algn="just"/>
            <a:r>
              <a:rPr lang="tr-TR" sz="1600" dirty="0" smtClean="0"/>
              <a:t>Marmara:11 %</a:t>
            </a:r>
          </a:p>
          <a:p>
            <a:pPr algn="just"/>
            <a:r>
              <a:rPr lang="tr-TR" sz="1600" dirty="0" smtClean="0"/>
              <a:t>Aegean:8 %</a:t>
            </a:r>
          </a:p>
          <a:p>
            <a:pPr algn="just"/>
            <a:r>
              <a:rPr lang="tr-TR" sz="1600" dirty="0" smtClean="0"/>
              <a:t>Mediterranean:7 %</a:t>
            </a:r>
          </a:p>
          <a:p>
            <a:pPr algn="just"/>
            <a:endParaRPr lang="en-US" sz="1600" dirty="0" smtClean="0"/>
          </a:p>
          <a:p>
            <a:pPr marL="0" indent="0" algn="just">
              <a:buNone/>
            </a:pPr>
            <a:r>
              <a:rPr lang="tr-TR" sz="2400" b="1" dirty="0" smtClean="0"/>
              <a:t>	</a:t>
            </a:r>
            <a:endParaRPr lang="en-US" sz="1800" b="1" dirty="0"/>
          </a:p>
        </p:txBody>
      </p:sp>
      <p:sp>
        <p:nvSpPr>
          <p:cNvPr id="5" name="Dikdörtgen 4"/>
          <p:cNvSpPr/>
          <p:nvPr/>
        </p:nvSpPr>
        <p:spPr>
          <a:xfrm>
            <a:off x="3210952" y="1059805"/>
            <a:ext cx="1947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err="1">
                <a:ln w="18415" cmpd="sng">
                  <a:noFill/>
                  <a:prstDash val="solid"/>
                </a:ln>
                <a:solidFill>
                  <a:schemeClr val="accent3"/>
                </a:solidFill>
                <a:latin typeface="+mj-lt"/>
                <a:cs typeface="ＭＳ Ｐゴシック" charset="0"/>
              </a:rPr>
              <a:t>Measure</a:t>
            </a:r>
            <a:r>
              <a:rPr lang="tr-TR" sz="2400" dirty="0">
                <a:ln w="18415" cmpd="sng">
                  <a:noFill/>
                  <a:prstDash val="solid"/>
                </a:ln>
                <a:solidFill>
                  <a:schemeClr val="accent3"/>
                </a:solidFill>
                <a:latin typeface="+mj-lt"/>
                <a:cs typeface="ＭＳ Ｐゴシック" charset="0"/>
              </a:rPr>
              <a:t> 2.2</a:t>
            </a:r>
            <a:endParaRPr lang="en-US" sz="2400" dirty="0">
              <a:ln w="18415" cmpd="sng">
                <a:noFill/>
                <a:prstDash val="solid"/>
              </a:ln>
              <a:solidFill>
                <a:schemeClr val="accent3"/>
              </a:solidFill>
              <a:latin typeface="+mj-lt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67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9901" y="1290638"/>
            <a:ext cx="7848600" cy="914400"/>
          </a:xfrm>
        </p:spPr>
        <p:txBody>
          <a:bodyPr/>
          <a:lstStyle/>
          <a:p>
            <a:pPr>
              <a:defRPr/>
            </a:pPr>
            <a:r>
              <a:rPr lang="tr-TR" dirty="0" err="1"/>
              <a:t>Measure</a:t>
            </a:r>
            <a:r>
              <a:rPr lang="tr-TR" dirty="0"/>
              <a:t> </a:t>
            </a:r>
            <a:r>
              <a:rPr lang="tr-TR" dirty="0" smtClean="0"/>
              <a:t>3.2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sz="2000" dirty="0" smtClean="0">
                <a:effectLst/>
              </a:rPr>
              <a:t>Technical Assistance </a:t>
            </a:r>
            <a:r>
              <a:rPr lang="tr-TR" sz="2000" dirty="0" err="1" smtClean="0">
                <a:effectLst/>
              </a:rPr>
              <a:t>for</a:t>
            </a:r>
            <a:r>
              <a:rPr lang="tr-TR" sz="2000" dirty="0" smtClean="0">
                <a:effectLst/>
              </a:rPr>
              <a:t> </a:t>
            </a:r>
            <a:r>
              <a:rPr lang="en-GB" sz="2000" dirty="0">
                <a:effectLst/>
              </a:rPr>
              <a:t>Increasing </a:t>
            </a:r>
            <a:r>
              <a:rPr lang="en-GB" sz="2000" dirty="0" smtClean="0">
                <a:effectLst/>
              </a:rPr>
              <a:t>Adapt</a:t>
            </a:r>
            <a:r>
              <a:rPr lang="tr-TR" sz="2000" dirty="0" smtClean="0">
                <a:effectLst/>
              </a:rPr>
              <a:t>a</a:t>
            </a:r>
            <a:r>
              <a:rPr lang="en-GB" sz="2000" dirty="0" err="1" smtClean="0">
                <a:effectLst/>
              </a:rPr>
              <a:t>bility</a:t>
            </a:r>
            <a:r>
              <a:rPr lang="en-GB" sz="2000" dirty="0" smtClean="0">
                <a:effectLst/>
              </a:rPr>
              <a:t> </a:t>
            </a:r>
            <a:r>
              <a:rPr lang="en-GB" sz="2000" dirty="0">
                <a:effectLst/>
              </a:rPr>
              <a:t>of Employers and Employees to the Changes in Global Economy</a:t>
            </a:r>
            <a:endParaRPr lang="en-US" sz="2000" dirty="0">
              <a:effectLst/>
            </a:endParaRPr>
          </a:p>
        </p:txBody>
      </p:sp>
      <p:sp>
        <p:nvSpPr>
          <p:cNvPr id="4100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2261E2C7-8821-4E4E-BB1E-A69228C18106}" type="slidenum">
              <a:rPr lang="es-ES" sz="1400">
                <a:solidFill>
                  <a:srgbClr val="3D4E84"/>
                </a:solidFill>
                <a:latin typeface="Arial" charset="0"/>
              </a:rPr>
              <a:pPr eaLnBrk="1" hangingPunct="1"/>
              <a:t>14</a:t>
            </a:fld>
            <a:endParaRPr lang="es-ES" sz="1400">
              <a:solidFill>
                <a:srgbClr val="3D4E84"/>
              </a:solidFill>
              <a:latin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23876" y="3016030"/>
            <a:ext cx="7772400" cy="2965669"/>
          </a:xfrm>
        </p:spPr>
        <p:txBody>
          <a:bodyPr/>
          <a:lstStyle/>
          <a:p>
            <a:pPr algn="just"/>
            <a:r>
              <a:rPr lang="tr-TR" sz="1400" dirty="0" smtClean="0"/>
              <a:t>Total Budget: 4.232.450</a:t>
            </a:r>
          </a:p>
          <a:p>
            <a:pPr algn="just"/>
            <a:r>
              <a:rPr lang="tr-TR" sz="1400" dirty="0" err="1" smtClean="0"/>
              <a:t>Implementation</a:t>
            </a:r>
            <a:r>
              <a:rPr lang="tr-TR" sz="1400" dirty="0" smtClean="0"/>
              <a:t> </a:t>
            </a:r>
            <a:r>
              <a:rPr lang="tr-TR" sz="1400" dirty="0" err="1" smtClean="0"/>
              <a:t>period</a:t>
            </a:r>
            <a:r>
              <a:rPr lang="tr-TR" sz="1400" dirty="0" smtClean="0"/>
              <a:t>: 11.02.2013 – 11.05.2015</a:t>
            </a:r>
            <a:r>
              <a:rPr lang="tr-TR" sz="1400" dirty="0" smtClean="0"/>
              <a:t>( 27 </a:t>
            </a:r>
            <a:r>
              <a:rPr lang="tr-TR" sz="1400" dirty="0" err="1" smtClean="0"/>
              <a:t>months</a:t>
            </a:r>
            <a:r>
              <a:rPr lang="tr-TR" sz="1400" dirty="0" smtClean="0"/>
              <a:t>)</a:t>
            </a:r>
          </a:p>
          <a:p>
            <a:pPr algn="just"/>
            <a:r>
              <a:rPr lang="en-US" sz="1400" dirty="0" smtClean="0"/>
              <a:t>The training need survey in the 15 Growth Centers was prepared</a:t>
            </a:r>
          </a:p>
          <a:p>
            <a:pPr algn="just"/>
            <a:r>
              <a:rPr lang="en-US" sz="1400" dirty="0" smtClean="0"/>
              <a:t>15+1 Awareness Raising Meetings were </a:t>
            </a:r>
            <a:r>
              <a:rPr lang="en-US" sz="1400" dirty="0" err="1" smtClean="0"/>
              <a:t>organised</a:t>
            </a:r>
            <a:r>
              <a:rPr lang="en-US" sz="1400" dirty="0" smtClean="0"/>
              <a:t> in 15 Growth Centers</a:t>
            </a:r>
          </a:p>
          <a:p>
            <a:pPr algn="just"/>
            <a:r>
              <a:rPr lang="en-US" sz="1400" dirty="0" smtClean="0"/>
              <a:t>Project website was established and in use</a:t>
            </a:r>
          </a:p>
          <a:p>
            <a:pPr algn="just"/>
            <a:r>
              <a:rPr lang="en-US" sz="1400" dirty="0" smtClean="0"/>
              <a:t>A 5 minute video of the projects activities was prepared</a:t>
            </a:r>
          </a:p>
          <a:p>
            <a:pPr lvl="0" algn="just"/>
            <a:r>
              <a:rPr lang="en-US" sz="1400" dirty="0" smtClean="0"/>
              <a:t>Project Booklet and other visibility and merchandising materials prepared and distributed</a:t>
            </a:r>
          </a:p>
          <a:p>
            <a:pPr lvl="0" algn="just"/>
            <a:r>
              <a:rPr lang="en-US" sz="1400" dirty="0" smtClean="0"/>
              <a:t>The Chambers Capacity Mapping Document and the Best practices in Western Turkey Report were prepared</a:t>
            </a:r>
          </a:p>
          <a:p>
            <a:pPr lvl="0" algn="just"/>
            <a:r>
              <a:rPr lang="en-US" sz="1400" dirty="0" smtClean="0"/>
              <a:t>5 Capacity Building </a:t>
            </a:r>
            <a:r>
              <a:rPr lang="en-US" sz="1400" dirty="0" err="1" smtClean="0"/>
              <a:t>programmes</a:t>
            </a:r>
            <a:r>
              <a:rPr lang="en-US" sz="1400" dirty="0" smtClean="0"/>
              <a:t> for TSCC Coordinators for accreditation were delivered</a:t>
            </a:r>
          </a:p>
          <a:p>
            <a:pPr lvl="0" algn="just"/>
            <a:r>
              <a:rPr lang="en-US" sz="1400" dirty="0" smtClean="0"/>
              <a:t>Training materials was prepared and the trainings are still on going.</a:t>
            </a:r>
          </a:p>
          <a:p>
            <a:pPr lvl="0" algn="just"/>
            <a:r>
              <a:rPr lang="en-US" sz="1400" dirty="0" smtClean="0"/>
              <a:t>10 Training of Trainers Conference were delivered in Ankara</a:t>
            </a:r>
          </a:p>
          <a:p>
            <a:pPr lvl="0" algn="just"/>
            <a:r>
              <a:rPr lang="en-US" sz="1400" dirty="0" smtClean="0"/>
              <a:t>4 study visits for employers and employees was </a:t>
            </a:r>
            <a:r>
              <a:rPr lang="en-US" sz="1400" dirty="0" err="1" smtClean="0"/>
              <a:t>organised</a:t>
            </a:r>
            <a:r>
              <a:rPr lang="en-US" sz="1400" dirty="0" smtClean="0"/>
              <a:t> in Dublin, Barcelona and Vienna</a:t>
            </a:r>
          </a:p>
          <a:p>
            <a:pPr algn="just"/>
            <a:endParaRPr lang="en-US" sz="24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119" y="2422743"/>
            <a:ext cx="985837" cy="593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406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000" dirty="0" err="1"/>
              <a:t>Measure</a:t>
            </a:r>
            <a:r>
              <a:rPr lang="tr-TR" sz="2000" dirty="0"/>
              <a:t> 3.2 </a:t>
            </a:r>
            <a:r>
              <a:rPr lang="tr-TR" sz="2000" dirty="0" smtClean="0"/>
              <a:t/>
            </a:r>
            <a:br>
              <a:rPr lang="tr-TR" sz="2000" dirty="0" smtClean="0"/>
            </a:br>
            <a:r>
              <a:rPr lang="tr-TR" sz="2000" dirty="0"/>
              <a:t/>
            </a:r>
            <a:br>
              <a:rPr lang="tr-TR" sz="2000" dirty="0"/>
            </a:br>
            <a:r>
              <a:rPr lang="tr-TR" sz="2000" dirty="0" smtClean="0">
                <a:effectLst/>
              </a:rPr>
              <a:t>Supply </a:t>
            </a:r>
            <a:r>
              <a:rPr lang="tr-TR" sz="2000" dirty="0" err="1" smtClean="0">
                <a:effectLst/>
              </a:rPr>
              <a:t>for</a:t>
            </a:r>
            <a:r>
              <a:rPr lang="tr-TR" sz="2000" dirty="0" smtClean="0">
                <a:effectLst/>
              </a:rPr>
              <a:t> </a:t>
            </a:r>
            <a:r>
              <a:rPr lang="en-GB" sz="2000" dirty="0" smtClean="0">
                <a:effectLst/>
              </a:rPr>
              <a:t>Increasing </a:t>
            </a:r>
            <a:r>
              <a:rPr lang="en-GB" sz="2000" dirty="0">
                <a:effectLst/>
              </a:rPr>
              <a:t>Adapt</a:t>
            </a:r>
            <a:r>
              <a:rPr lang="tr-TR" sz="2000" dirty="0">
                <a:effectLst/>
              </a:rPr>
              <a:t>a</a:t>
            </a:r>
            <a:r>
              <a:rPr lang="en-GB" sz="2000" dirty="0" err="1">
                <a:effectLst/>
              </a:rPr>
              <a:t>bility</a:t>
            </a:r>
            <a:r>
              <a:rPr lang="en-GB" sz="2000" dirty="0">
                <a:effectLst/>
              </a:rPr>
              <a:t> of Employers and Employees to the Changes in Global Economy</a:t>
            </a:r>
            <a:r>
              <a:rPr lang="tr-TR" sz="2000" dirty="0" smtClean="0">
                <a:effectLst/>
              </a:rPr>
              <a:t> </a:t>
            </a:r>
            <a:endParaRPr lang="en-US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400" y="2571750"/>
            <a:ext cx="7772400" cy="3429000"/>
          </a:xfrm>
        </p:spPr>
        <p:txBody>
          <a:bodyPr/>
          <a:lstStyle/>
          <a:p>
            <a:pPr algn="just"/>
            <a:r>
              <a:rPr lang="tr-TR" sz="1800" dirty="0" err="1" smtClean="0"/>
              <a:t>The</a:t>
            </a:r>
            <a:r>
              <a:rPr lang="tr-TR" sz="1800" dirty="0" smtClean="0"/>
              <a:t> main </a:t>
            </a:r>
            <a:r>
              <a:rPr lang="tr-TR" sz="1800" dirty="0" err="1" smtClean="0"/>
              <a:t>aim</a:t>
            </a:r>
            <a:r>
              <a:rPr lang="tr-TR" sz="1800" dirty="0" smtClean="0"/>
              <a:t> of </a:t>
            </a:r>
            <a:r>
              <a:rPr lang="tr-TR" sz="1800" dirty="0" err="1" smtClean="0"/>
              <a:t>the</a:t>
            </a:r>
            <a:r>
              <a:rPr lang="tr-TR" sz="1800" dirty="0" smtClean="0"/>
              <a:t> </a:t>
            </a:r>
            <a:r>
              <a:rPr lang="tr-TR" sz="1800" dirty="0" err="1" smtClean="0"/>
              <a:t>Suply</a:t>
            </a:r>
            <a:r>
              <a:rPr lang="tr-TR" sz="1800" dirty="0" smtClean="0"/>
              <a:t> </a:t>
            </a:r>
            <a:r>
              <a:rPr lang="tr-TR" sz="1800" dirty="0" err="1" smtClean="0"/>
              <a:t>Contracts</a:t>
            </a:r>
            <a:r>
              <a:rPr lang="tr-TR" sz="1800" dirty="0" smtClean="0"/>
              <a:t> is </a:t>
            </a:r>
            <a:r>
              <a:rPr lang="tr-TR" sz="1800" dirty="0" err="1" smtClean="0"/>
              <a:t>to</a:t>
            </a:r>
            <a:r>
              <a:rPr lang="tr-TR" sz="1800" dirty="0" smtClean="0"/>
              <a:t> </a:t>
            </a:r>
            <a:r>
              <a:rPr lang="tr-TR" sz="1800" dirty="0" err="1" smtClean="0"/>
              <a:t>provide</a:t>
            </a:r>
            <a:r>
              <a:rPr lang="tr-TR" sz="1800" dirty="0" smtClean="0"/>
              <a:t> </a:t>
            </a:r>
            <a:r>
              <a:rPr lang="tr-TR" sz="1800" dirty="0" err="1" smtClean="0"/>
              <a:t>equipment</a:t>
            </a:r>
            <a:r>
              <a:rPr lang="tr-TR" sz="1800" dirty="0" smtClean="0"/>
              <a:t> </a:t>
            </a:r>
            <a:r>
              <a:rPr lang="tr-TR" sz="1800" dirty="0" err="1" smtClean="0"/>
              <a:t>for</a:t>
            </a:r>
            <a:r>
              <a:rPr lang="tr-TR" sz="1800" dirty="0" smtClean="0"/>
              <a:t> 6 TSCC </a:t>
            </a:r>
            <a:r>
              <a:rPr lang="tr-TR" sz="1800" dirty="0" err="1" smtClean="0"/>
              <a:t>centers</a:t>
            </a:r>
            <a:r>
              <a:rPr lang="tr-TR" sz="1800" dirty="0" smtClean="0"/>
              <a:t>.</a:t>
            </a:r>
            <a:endParaRPr lang="tr-TR" sz="1800" dirty="0"/>
          </a:p>
          <a:p>
            <a:pPr algn="just"/>
            <a:r>
              <a:rPr lang="en-US" sz="1800" dirty="0" smtClean="0"/>
              <a:t>Two contracts Lot 1 and Lot 3 were signed and the process of provisional acceptance was done.</a:t>
            </a:r>
            <a:endParaRPr lang="tr-TR" sz="1800" dirty="0" smtClean="0"/>
          </a:p>
          <a:p>
            <a:pPr algn="just"/>
            <a:r>
              <a:rPr lang="en-US" sz="1800" dirty="0"/>
              <a:t>Lot 2, Supply of IT equipment was signed on 19.09.2014</a:t>
            </a:r>
            <a:r>
              <a:rPr lang="en-US" sz="1800" dirty="0" smtClean="0"/>
              <a:t>.</a:t>
            </a:r>
          </a:p>
          <a:p>
            <a:pPr algn="just"/>
            <a:r>
              <a:rPr lang="en-US" sz="1800" dirty="0" smtClean="0"/>
              <a:t>Lot </a:t>
            </a:r>
            <a:r>
              <a:rPr lang="en-US" sz="1800" dirty="0" smtClean="0"/>
              <a:t>1: Office Furniture</a:t>
            </a:r>
            <a:r>
              <a:rPr lang="tr-TR" sz="1800" dirty="0" smtClean="0"/>
              <a:t> </a:t>
            </a:r>
            <a:r>
              <a:rPr lang="tr-TR" sz="1800" dirty="0"/>
              <a:t>(</a:t>
            </a:r>
            <a:r>
              <a:rPr lang="tr-TR" sz="1800" dirty="0" smtClean="0"/>
              <a:t>Budget:74.297 €)</a:t>
            </a:r>
            <a:endParaRPr lang="en-US" sz="1800" dirty="0" smtClean="0"/>
          </a:p>
          <a:p>
            <a:pPr algn="just"/>
            <a:r>
              <a:rPr lang="en-US" sz="1800" dirty="0" smtClean="0"/>
              <a:t>Lot 2: IT Equipment</a:t>
            </a:r>
            <a:r>
              <a:rPr lang="tr-TR" sz="1800" dirty="0"/>
              <a:t> (Budget</a:t>
            </a:r>
            <a:r>
              <a:rPr lang="tr-TR" sz="1800" dirty="0" smtClean="0"/>
              <a:t>: 608.754 €)</a:t>
            </a:r>
            <a:endParaRPr lang="en-US" sz="1800" dirty="0" smtClean="0"/>
          </a:p>
          <a:p>
            <a:pPr algn="just"/>
            <a:r>
              <a:rPr lang="en-US" sz="1800" dirty="0" smtClean="0"/>
              <a:t>Lot 3: Electrical Equipment</a:t>
            </a:r>
            <a:r>
              <a:rPr lang="tr-TR" sz="1800" dirty="0"/>
              <a:t> </a:t>
            </a:r>
            <a:r>
              <a:rPr lang="tr-TR" sz="1800" dirty="0" smtClean="0"/>
              <a:t>(</a:t>
            </a:r>
            <a:r>
              <a:rPr lang="tr-TR" sz="1800" dirty="0"/>
              <a:t>Budget:</a:t>
            </a:r>
            <a:r>
              <a:rPr lang="tr-TR" sz="1800" dirty="0" smtClean="0"/>
              <a:t>10.907 €)</a:t>
            </a:r>
            <a:endParaRPr lang="en-US" sz="1800" dirty="0" smtClean="0"/>
          </a:p>
          <a:p>
            <a:pPr algn="just"/>
            <a:r>
              <a:rPr lang="en-US" sz="1800" dirty="0"/>
              <a:t>P</a:t>
            </a:r>
            <a:r>
              <a:rPr lang="tr-TR" sz="1800" dirty="0" err="1"/>
              <a:t>rovinces</a:t>
            </a:r>
            <a:r>
              <a:rPr lang="en-US" sz="1800" dirty="0"/>
              <a:t> be distributed</a:t>
            </a:r>
            <a:r>
              <a:rPr lang="tr-TR" sz="1800" dirty="0"/>
              <a:t>: Ankara, Elazığ, Sivas, Samsun, Gaziantep, </a:t>
            </a:r>
            <a:r>
              <a:rPr lang="tr-TR" sz="1800" dirty="0" smtClean="0"/>
              <a:t>Erzurum</a:t>
            </a:r>
            <a:endParaRPr lang="en-US" sz="1800" dirty="0"/>
          </a:p>
          <a:p>
            <a:pPr marL="0" indent="0" algn="just">
              <a:buNone/>
            </a:pPr>
            <a:endParaRPr lang="en-US" sz="2200" dirty="0" smtClean="0"/>
          </a:p>
          <a:p>
            <a:pPr marL="0" indent="0" algn="just">
              <a:buNone/>
            </a:pPr>
            <a:endParaRPr lang="en-US" sz="220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538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9901" y="1290638"/>
            <a:ext cx="7848600" cy="914400"/>
          </a:xfrm>
        </p:spPr>
        <p:txBody>
          <a:bodyPr/>
          <a:lstStyle/>
          <a:p>
            <a:pPr>
              <a:defRPr/>
            </a:pPr>
            <a:r>
              <a:rPr lang="tr-TR" dirty="0" err="1"/>
              <a:t>Measure</a:t>
            </a:r>
            <a:r>
              <a:rPr lang="tr-TR" dirty="0"/>
              <a:t> </a:t>
            </a:r>
            <a:r>
              <a:rPr lang="tr-TR" dirty="0" smtClean="0"/>
              <a:t>3.2</a:t>
            </a:r>
            <a:br>
              <a:rPr lang="tr-TR" dirty="0" smtClean="0"/>
            </a:br>
            <a:r>
              <a:rPr lang="tr-TR" sz="2000" dirty="0" smtClean="0"/>
              <a:t/>
            </a:r>
            <a:br>
              <a:rPr lang="tr-TR" sz="2000" dirty="0" smtClean="0"/>
            </a:br>
            <a:r>
              <a:rPr lang="tr-TR" sz="2000" dirty="0">
                <a:effectLst/>
              </a:rPr>
              <a:t>Technical Assistance</a:t>
            </a:r>
            <a:r>
              <a:rPr lang="tr-TR" sz="2000" dirty="0" smtClean="0"/>
              <a:t> </a:t>
            </a:r>
            <a:r>
              <a:rPr lang="tr-TR" sz="2000" dirty="0" err="1" smtClean="0">
                <a:effectLst/>
              </a:rPr>
              <a:t>for</a:t>
            </a:r>
            <a:r>
              <a:rPr lang="tr-TR" sz="2000" dirty="0" smtClean="0">
                <a:effectLst/>
              </a:rPr>
              <a:t> </a:t>
            </a:r>
            <a:r>
              <a:rPr lang="en-GB" sz="2000" dirty="0">
                <a:effectLst/>
              </a:rPr>
              <a:t>Increasing </a:t>
            </a:r>
            <a:r>
              <a:rPr lang="en-GB" sz="2000" dirty="0" smtClean="0">
                <a:effectLst/>
              </a:rPr>
              <a:t>Adapt</a:t>
            </a:r>
            <a:r>
              <a:rPr lang="tr-TR" sz="2000" dirty="0" smtClean="0">
                <a:effectLst/>
              </a:rPr>
              <a:t>a</a:t>
            </a:r>
            <a:r>
              <a:rPr lang="en-GB" sz="2000" dirty="0" err="1" smtClean="0">
                <a:effectLst/>
              </a:rPr>
              <a:t>bility</a:t>
            </a:r>
            <a:r>
              <a:rPr lang="en-GB" sz="2000" dirty="0" smtClean="0">
                <a:effectLst/>
              </a:rPr>
              <a:t> </a:t>
            </a:r>
            <a:r>
              <a:rPr lang="en-GB" sz="2000" dirty="0">
                <a:effectLst/>
              </a:rPr>
              <a:t>of Employers and Employees </a:t>
            </a:r>
            <a:r>
              <a:rPr lang="en-GB" sz="2000" dirty="0" smtClean="0">
                <a:effectLst/>
              </a:rPr>
              <a:t>in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Tourism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Sector</a:t>
            </a:r>
            <a:endParaRPr lang="en-US" sz="2000" dirty="0">
              <a:effectLst/>
            </a:endParaRPr>
          </a:p>
        </p:txBody>
      </p:sp>
      <p:sp>
        <p:nvSpPr>
          <p:cNvPr id="4100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2261E2C7-8821-4E4E-BB1E-A69228C18106}" type="slidenum">
              <a:rPr lang="es-ES" sz="1400">
                <a:solidFill>
                  <a:srgbClr val="3D4E84"/>
                </a:solidFill>
                <a:latin typeface="Arial" charset="0"/>
              </a:rPr>
              <a:pPr eaLnBrk="1" hangingPunct="1"/>
              <a:t>16</a:t>
            </a:fld>
            <a:endParaRPr lang="es-ES" sz="1400">
              <a:solidFill>
                <a:srgbClr val="3D4E84"/>
              </a:solidFill>
              <a:latin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400" y="2533267"/>
            <a:ext cx="7772400" cy="3448433"/>
          </a:xfrm>
        </p:spPr>
        <p:txBody>
          <a:bodyPr/>
          <a:lstStyle/>
          <a:p>
            <a:pPr marL="0" indent="0" algn="just">
              <a:buNone/>
            </a:pPr>
            <a:endParaRPr lang="tr-TR" sz="1600" dirty="0"/>
          </a:p>
          <a:p>
            <a:endParaRPr lang="tr-TR" sz="1800" dirty="0" smtClean="0"/>
          </a:p>
          <a:p>
            <a:r>
              <a:rPr lang="tr-TR" sz="1800" dirty="0" err="1" smtClean="0"/>
              <a:t>The</a:t>
            </a:r>
            <a:r>
              <a:rPr lang="tr-TR" sz="1800" dirty="0" smtClean="0"/>
              <a:t> </a:t>
            </a:r>
            <a:r>
              <a:rPr lang="tr-TR" sz="1800" dirty="0"/>
              <a:t>Project Budget is € </a:t>
            </a:r>
            <a:r>
              <a:rPr lang="tr-TR" sz="1800" dirty="0" smtClean="0"/>
              <a:t>7.558.813</a:t>
            </a:r>
            <a:endParaRPr lang="tr-TR" sz="1800" dirty="0"/>
          </a:p>
          <a:p>
            <a:r>
              <a:rPr lang="tr-TR" sz="1800" dirty="0" err="1"/>
              <a:t>The</a:t>
            </a:r>
            <a:r>
              <a:rPr lang="tr-TR" sz="1800" dirty="0"/>
              <a:t> </a:t>
            </a:r>
            <a:r>
              <a:rPr lang="tr-TR" sz="1800" dirty="0" err="1"/>
              <a:t>project</a:t>
            </a:r>
            <a:r>
              <a:rPr lang="tr-TR" sz="1800" dirty="0"/>
              <a:t> </a:t>
            </a:r>
            <a:r>
              <a:rPr lang="tr-TR" sz="1800" dirty="0" err="1"/>
              <a:t>implementation</a:t>
            </a:r>
            <a:r>
              <a:rPr lang="tr-TR" sz="1800" dirty="0"/>
              <a:t> </a:t>
            </a:r>
            <a:r>
              <a:rPr lang="tr-TR" sz="1800" dirty="0" err="1"/>
              <a:t>period</a:t>
            </a:r>
            <a:r>
              <a:rPr lang="tr-TR" sz="1800" dirty="0"/>
              <a:t> is </a:t>
            </a:r>
            <a:r>
              <a:rPr lang="tr-TR" sz="1800" dirty="0" smtClean="0"/>
              <a:t>30 </a:t>
            </a:r>
            <a:r>
              <a:rPr lang="tr-TR" sz="1800" dirty="0" err="1"/>
              <a:t>months</a:t>
            </a:r>
            <a:r>
              <a:rPr lang="tr-TR" sz="1800" dirty="0" smtClean="0"/>
              <a:t>.(15.01.2014-14.06.2016)</a:t>
            </a:r>
            <a:endParaRPr lang="tr-TR" sz="1800" dirty="0"/>
          </a:p>
          <a:p>
            <a:pPr lvl="0" algn="just"/>
            <a:r>
              <a:rPr lang="en-US" sz="1800" dirty="0" smtClean="0"/>
              <a:t>Establishment of working relationships between TAT and counterparts</a:t>
            </a:r>
          </a:p>
          <a:p>
            <a:pPr algn="just"/>
            <a:r>
              <a:rPr lang="en-US" sz="1800" dirty="0" smtClean="0"/>
              <a:t>Identification of social partners and completion of Communication Strategy</a:t>
            </a:r>
          </a:p>
          <a:p>
            <a:pPr lvl="0"/>
            <a:r>
              <a:rPr lang="en-US" sz="1800" dirty="0" smtClean="0"/>
              <a:t>Completion of </a:t>
            </a:r>
            <a:r>
              <a:rPr lang="en-US" sz="1800" dirty="0" err="1" smtClean="0"/>
              <a:t>labour</a:t>
            </a:r>
            <a:r>
              <a:rPr lang="en-US" sz="1800" dirty="0" smtClean="0"/>
              <a:t> force analysis implementation strategy and survey methodology </a:t>
            </a:r>
            <a:endParaRPr lang="tr-TR" sz="1800" dirty="0" smtClean="0"/>
          </a:p>
          <a:p>
            <a:pPr lvl="0"/>
            <a:endParaRPr lang="en-US" sz="1800" dirty="0" smtClean="0"/>
          </a:p>
          <a:p>
            <a:pPr marL="0" indent="0" algn="ctr">
              <a:buNone/>
            </a:pPr>
            <a:r>
              <a:rPr lang="tr-TR" sz="1800" dirty="0" smtClean="0">
                <a:solidFill>
                  <a:schemeClr val="accent2">
                    <a:lumMod val="75000"/>
                  </a:schemeClr>
                </a:solidFill>
              </a:rPr>
              <a:t>http</a:t>
            </a:r>
            <a:r>
              <a:rPr lang="tr-TR" sz="1800" dirty="0">
                <a:solidFill>
                  <a:schemeClr val="accent2">
                    <a:lumMod val="75000"/>
                  </a:schemeClr>
                </a:solidFill>
              </a:rPr>
              <a:t>://</a:t>
            </a:r>
            <a:r>
              <a:rPr lang="tr-TR" sz="1800" dirty="0" smtClean="0">
                <a:solidFill>
                  <a:schemeClr val="accent2">
                    <a:lumMod val="75000"/>
                  </a:schemeClr>
                </a:solidFill>
              </a:rPr>
              <a:t>tuyup.turizm.gov.tr</a:t>
            </a:r>
            <a:endParaRPr lang="en-US" sz="1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hilal.olmez\AppData\Local\Microsoft\Windows\Temporary Internet Files\Content.Outlook\2BND6QCU\TUYUP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537" y="2409442"/>
            <a:ext cx="1038225" cy="495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45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9901" y="1290638"/>
            <a:ext cx="7848600" cy="914400"/>
          </a:xfrm>
        </p:spPr>
        <p:txBody>
          <a:bodyPr/>
          <a:lstStyle/>
          <a:p>
            <a:pPr>
              <a:defRPr/>
            </a:pPr>
            <a:r>
              <a:rPr lang="tr-TR" dirty="0" err="1"/>
              <a:t>Measure</a:t>
            </a:r>
            <a:r>
              <a:rPr lang="tr-TR" dirty="0"/>
              <a:t> </a:t>
            </a:r>
            <a:r>
              <a:rPr lang="tr-TR" dirty="0" smtClean="0"/>
              <a:t>3.2</a:t>
            </a:r>
            <a:br>
              <a:rPr lang="tr-TR" dirty="0" smtClean="0"/>
            </a:br>
            <a:r>
              <a:rPr lang="tr-TR" sz="2000" dirty="0" smtClean="0"/>
              <a:t/>
            </a:r>
            <a:br>
              <a:rPr lang="tr-TR" sz="2000" dirty="0" smtClean="0"/>
            </a:br>
            <a:r>
              <a:rPr lang="tr-TR" sz="2000" dirty="0">
                <a:effectLst/>
              </a:rPr>
              <a:t>Technical Assistance</a:t>
            </a:r>
            <a:r>
              <a:rPr lang="tr-TR" sz="2000" dirty="0" smtClean="0"/>
              <a:t> </a:t>
            </a:r>
            <a:r>
              <a:rPr lang="tr-TR" sz="2000" dirty="0" err="1" smtClean="0">
                <a:effectLst/>
              </a:rPr>
              <a:t>for</a:t>
            </a:r>
            <a:r>
              <a:rPr lang="tr-TR" sz="2000" dirty="0" smtClean="0">
                <a:effectLst/>
              </a:rPr>
              <a:t> </a:t>
            </a:r>
            <a:r>
              <a:rPr lang="en-GB" sz="2000" dirty="0">
                <a:effectLst/>
              </a:rPr>
              <a:t>Increasing </a:t>
            </a:r>
            <a:r>
              <a:rPr lang="en-GB" sz="2000" dirty="0" smtClean="0">
                <a:effectLst/>
              </a:rPr>
              <a:t>Adapt</a:t>
            </a:r>
            <a:r>
              <a:rPr lang="tr-TR" sz="2000" dirty="0" smtClean="0">
                <a:effectLst/>
              </a:rPr>
              <a:t>a</a:t>
            </a:r>
            <a:r>
              <a:rPr lang="en-GB" sz="2000" dirty="0" err="1" smtClean="0">
                <a:effectLst/>
              </a:rPr>
              <a:t>bility</a:t>
            </a:r>
            <a:r>
              <a:rPr lang="en-GB" sz="2000" dirty="0" smtClean="0">
                <a:effectLst/>
              </a:rPr>
              <a:t> </a:t>
            </a:r>
            <a:r>
              <a:rPr lang="en-GB" sz="2000" dirty="0">
                <a:effectLst/>
              </a:rPr>
              <a:t>of Employers and Employees </a:t>
            </a:r>
            <a:r>
              <a:rPr lang="en-GB" sz="2000" dirty="0" smtClean="0">
                <a:effectLst/>
              </a:rPr>
              <a:t>in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Tourism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Sector</a:t>
            </a:r>
            <a:r>
              <a:rPr lang="tr-TR" sz="2000" dirty="0" smtClean="0">
                <a:effectLst/>
              </a:rPr>
              <a:t>(2)</a:t>
            </a:r>
            <a:endParaRPr lang="en-US" sz="2000" dirty="0">
              <a:effectLst/>
            </a:endParaRPr>
          </a:p>
        </p:txBody>
      </p:sp>
      <p:sp>
        <p:nvSpPr>
          <p:cNvPr id="4100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2261E2C7-8821-4E4E-BB1E-A69228C18106}" type="slidenum">
              <a:rPr lang="es-ES" sz="1400">
                <a:solidFill>
                  <a:srgbClr val="3D4E84"/>
                </a:solidFill>
                <a:latin typeface="Arial" charset="0"/>
              </a:rPr>
              <a:pPr eaLnBrk="1" hangingPunct="1"/>
              <a:t>17</a:t>
            </a:fld>
            <a:endParaRPr lang="es-ES" sz="1400">
              <a:solidFill>
                <a:srgbClr val="3D4E84"/>
              </a:solidFill>
              <a:latin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400" y="2533267"/>
            <a:ext cx="7772400" cy="3791333"/>
          </a:xfrm>
        </p:spPr>
        <p:txBody>
          <a:bodyPr/>
          <a:lstStyle/>
          <a:p>
            <a:pPr marL="0" indent="0" algn="just">
              <a:buNone/>
            </a:pPr>
            <a:endParaRPr lang="en-US" sz="1600" dirty="0" smtClean="0"/>
          </a:p>
          <a:p>
            <a:pPr lvl="0"/>
            <a:endParaRPr lang="tr-TR" sz="1800" dirty="0" smtClean="0"/>
          </a:p>
          <a:p>
            <a:pPr lvl="0"/>
            <a:r>
              <a:rPr lang="en-US" sz="1800" dirty="0" smtClean="0"/>
              <a:t>Completion </a:t>
            </a:r>
            <a:r>
              <a:rPr lang="en-US" sz="1800" dirty="0"/>
              <a:t>of pilot phase of voucher </a:t>
            </a:r>
            <a:r>
              <a:rPr lang="en-US" sz="1800" dirty="0" err="1"/>
              <a:t>programme</a:t>
            </a:r>
            <a:endParaRPr lang="en-US" sz="1800" dirty="0"/>
          </a:p>
          <a:p>
            <a:pPr algn="just"/>
            <a:r>
              <a:rPr lang="en-US" sz="1800" dirty="0" smtClean="0"/>
              <a:t>Preparation of Pilot Phase Evaluation Report</a:t>
            </a:r>
          </a:p>
          <a:p>
            <a:pPr algn="just"/>
            <a:r>
              <a:rPr lang="en-US" sz="1800" dirty="0" smtClean="0"/>
              <a:t>Designing and preparation of training of trainers programme</a:t>
            </a:r>
          </a:p>
          <a:p>
            <a:r>
              <a:rPr lang="en-US" sz="1800" dirty="0" smtClean="0"/>
              <a:t>Preparation of business requirement analysis report for green star application </a:t>
            </a:r>
          </a:p>
          <a:p>
            <a:pPr algn="just"/>
            <a:r>
              <a:rPr lang="en-US" sz="1800" dirty="0" smtClean="0"/>
              <a:t>Completion of 10 green star certification programme seminars</a:t>
            </a:r>
          </a:p>
          <a:p>
            <a:pPr algn="just"/>
            <a:r>
              <a:rPr lang="en-US" sz="1800" dirty="0" smtClean="0"/>
              <a:t>Development and maintenance of an online database system</a:t>
            </a:r>
            <a:endParaRPr lang="tr-TR" sz="1800" dirty="0" smtClean="0"/>
          </a:p>
          <a:p>
            <a:pPr algn="just"/>
            <a:r>
              <a:rPr lang="en-US" sz="1800" dirty="0"/>
              <a:t>Preparation of draft </a:t>
            </a:r>
            <a:r>
              <a:rPr lang="en-US" sz="1800" dirty="0" err="1"/>
              <a:t>labour</a:t>
            </a:r>
            <a:r>
              <a:rPr lang="en-US" sz="1800" dirty="0"/>
              <a:t> force analysis and training needs analysis questionnaires </a:t>
            </a:r>
            <a:endParaRPr lang="tr-TR" sz="1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tr-TR" sz="1800" dirty="0" smtClean="0">
                <a:solidFill>
                  <a:schemeClr val="accent2">
                    <a:lumMod val="75000"/>
                  </a:schemeClr>
                </a:solidFill>
              </a:rPr>
              <a:t>http</a:t>
            </a:r>
            <a:r>
              <a:rPr lang="tr-TR" sz="1800" dirty="0">
                <a:solidFill>
                  <a:schemeClr val="accent2">
                    <a:lumMod val="75000"/>
                  </a:schemeClr>
                </a:solidFill>
              </a:rPr>
              <a:t>://tuyup.turizm.gov.tr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endParaRPr lang="en-US" sz="2400" b="1" dirty="0"/>
          </a:p>
        </p:txBody>
      </p:sp>
      <p:pic>
        <p:nvPicPr>
          <p:cNvPr id="1026" name="Picture 2" descr="C:\Users\hilal.olmez\AppData\Local\Microsoft\Windows\Temporary Internet Files\Content.Outlook\2BND6QCU\TUYUP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713" y="2361049"/>
            <a:ext cx="1038225" cy="495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30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9901" y="1290638"/>
            <a:ext cx="7848600" cy="914400"/>
          </a:xfrm>
        </p:spPr>
        <p:txBody>
          <a:bodyPr/>
          <a:lstStyle/>
          <a:p>
            <a:pPr>
              <a:defRPr/>
            </a:pPr>
            <a:r>
              <a:rPr lang="tr-TR" dirty="0" err="1"/>
              <a:t>Measure</a:t>
            </a:r>
            <a:r>
              <a:rPr lang="tr-TR" dirty="0"/>
              <a:t> </a:t>
            </a:r>
            <a:r>
              <a:rPr lang="tr-TR" dirty="0" smtClean="0"/>
              <a:t>3.2</a:t>
            </a:r>
            <a:br>
              <a:rPr lang="tr-TR" dirty="0" smtClean="0"/>
            </a:br>
            <a:r>
              <a:rPr lang="tr-TR" sz="2000" dirty="0" smtClean="0"/>
              <a:t/>
            </a:r>
            <a:br>
              <a:rPr lang="tr-TR" sz="2000" dirty="0" smtClean="0"/>
            </a:br>
            <a:r>
              <a:rPr lang="tr-TR" sz="2000" dirty="0" err="1" smtClean="0">
                <a:effectLst/>
              </a:rPr>
              <a:t>Supply</a:t>
            </a:r>
            <a:r>
              <a:rPr lang="tr-TR" sz="2000" dirty="0" smtClean="0"/>
              <a:t> </a:t>
            </a:r>
            <a:r>
              <a:rPr lang="tr-TR" sz="2000" dirty="0" err="1" smtClean="0">
                <a:effectLst/>
              </a:rPr>
              <a:t>for</a:t>
            </a:r>
            <a:r>
              <a:rPr lang="tr-TR" sz="2000" dirty="0" smtClean="0">
                <a:effectLst/>
              </a:rPr>
              <a:t> </a:t>
            </a:r>
            <a:r>
              <a:rPr lang="en-GB" sz="2000" dirty="0">
                <a:effectLst/>
              </a:rPr>
              <a:t>Increasing </a:t>
            </a:r>
            <a:r>
              <a:rPr lang="en-GB" sz="2000" dirty="0" smtClean="0">
                <a:effectLst/>
              </a:rPr>
              <a:t>Adapt</a:t>
            </a:r>
            <a:r>
              <a:rPr lang="tr-TR" sz="2000" dirty="0" smtClean="0">
                <a:effectLst/>
              </a:rPr>
              <a:t>a</a:t>
            </a:r>
            <a:r>
              <a:rPr lang="en-GB" sz="2000" dirty="0" err="1" smtClean="0">
                <a:effectLst/>
              </a:rPr>
              <a:t>bility</a:t>
            </a:r>
            <a:r>
              <a:rPr lang="en-GB" sz="2000" dirty="0" smtClean="0">
                <a:effectLst/>
              </a:rPr>
              <a:t> </a:t>
            </a:r>
            <a:r>
              <a:rPr lang="en-GB" sz="2000" dirty="0">
                <a:effectLst/>
              </a:rPr>
              <a:t>of Employers and Employees </a:t>
            </a:r>
            <a:r>
              <a:rPr lang="en-GB" sz="2000" dirty="0" smtClean="0">
                <a:effectLst/>
              </a:rPr>
              <a:t>in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Tourism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Sector</a:t>
            </a:r>
            <a:endParaRPr lang="en-US" sz="2000" dirty="0">
              <a:effectLst/>
            </a:endParaRPr>
          </a:p>
        </p:txBody>
      </p:sp>
      <p:sp>
        <p:nvSpPr>
          <p:cNvPr id="4100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2261E2C7-8821-4E4E-BB1E-A69228C18106}" type="slidenum">
              <a:rPr lang="es-ES" sz="1400">
                <a:solidFill>
                  <a:srgbClr val="3D4E84"/>
                </a:solidFill>
                <a:latin typeface="Arial" charset="0"/>
              </a:rPr>
              <a:pPr eaLnBrk="1" hangingPunct="1"/>
              <a:t>18</a:t>
            </a:fld>
            <a:endParaRPr lang="es-ES" sz="1400">
              <a:solidFill>
                <a:srgbClr val="3D4E84"/>
              </a:solidFill>
              <a:latin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400" y="2695575"/>
            <a:ext cx="7772400" cy="3276600"/>
          </a:xfrm>
        </p:spPr>
        <p:txBody>
          <a:bodyPr/>
          <a:lstStyle/>
          <a:p>
            <a:pPr marL="0" indent="0" algn="just">
              <a:buNone/>
            </a:pPr>
            <a:r>
              <a:rPr lang="tr-TR" sz="1800" dirty="0" err="1"/>
              <a:t>The</a:t>
            </a:r>
            <a:r>
              <a:rPr lang="tr-TR" sz="1800" dirty="0"/>
              <a:t> Project Budget is €145.528,00</a:t>
            </a:r>
          </a:p>
          <a:p>
            <a:pPr marL="0" indent="0" algn="just">
              <a:buNone/>
            </a:pPr>
            <a:endParaRPr lang="tr-TR" sz="1800" dirty="0" smtClean="0"/>
          </a:p>
          <a:p>
            <a:pPr marL="0" indent="0" algn="just">
              <a:buNone/>
            </a:pPr>
            <a:r>
              <a:rPr lang="en-US" sz="1800" dirty="0" smtClean="0"/>
              <a:t>The </a:t>
            </a:r>
            <a:r>
              <a:rPr lang="en-US" sz="1800" dirty="0"/>
              <a:t>project has been finalized by issuing the final acceptance certificates. </a:t>
            </a:r>
            <a:r>
              <a:rPr lang="en-US" sz="1800" dirty="0" smtClean="0"/>
              <a:t>The </a:t>
            </a:r>
            <a:r>
              <a:rPr lang="en-US" sz="1800" dirty="0"/>
              <a:t>final acceptance procedures were </a:t>
            </a:r>
            <a:r>
              <a:rPr lang="en-US" sz="1800" dirty="0" err="1"/>
              <a:t>finalised</a:t>
            </a:r>
            <a:r>
              <a:rPr lang="en-US" sz="1800" dirty="0"/>
              <a:t> on the date of 10.09.2014</a:t>
            </a:r>
            <a:endParaRPr lang="en-US" sz="1800" dirty="0" smtClean="0"/>
          </a:p>
          <a:p>
            <a:pPr marL="0" indent="0" algn="just">
              <a:buNone/>
            </a:pPr>
            <a:endParaRPr lang="tr-TR" sz="1800" b="1" dirty="0" smtClean="0"/>
          </a:p>
          <a:p>
            <a:pPr marL="0" indent="0" algn="just">
              <a:buNone/>
            </a:pPr>
            <a:r>
              <a:rPr lang="en-US" sz="1800" b="1" dirty="0" smtClean="0"/>
              <a:t>Lot 1: </a:t>
            </a:r>
            <a:r>
              <a:rPr lang="en-US" sz="1800" dirty="0" smtClean="0"/>
              <a:t>Information, Technologies, Electrical and Electronic Equipment</a:t>
            </a:r>
            <a:endParaRPr lang="tr-TR" sz="1800" dirty="0" smtClean="0"/>
          </a:p>
          <a:p>
            <a:pPr marL="0" indent="0" algn="just">
              <a:buNone/>
            </a:pPr>
            <a:endParaRPr lang="tr-TR" sz="1800" dirty="0"/>
          </a:p>
          <a:p>
            <a:pPr marL="0" indent="0" algn="just">
              <a:buNone/>
            </a:pPr>
            <a:r>
              <a:rPr lang="tr-TR" sz="1800" dirty="0" err="1"/>
              <a:t>This</a:t>
            </a:r>
            <a:r>
              <a:rPr lang="tr-TR" sz="1800" dirty="0"/>
              <a:t> </a:t>
            </a:r>
            <a:r>
              <a:rPr lang="tr-TR" sz="1800" dirty="0" err="1"/>
              <a:t>project</a:t>
            </a:r>
            <a:r>
              <a:rPr lang="tr-TR" sz="1800" dirty="0"/>
              <a:t> </a:t>
            </a:r>
            <a:r>
              <a:rPr lang="tr-TR" sz="1800" dirty="0" err="1"/>
              <a:t>provided</a:t>
            </a:r>
            <a:r>
              <a:rPr lang="tr-TR" sz="1800" dirty="0"/>
              <a:t> </a:t>
            </a:r>
            <a:r>
              <a:rPr lang="tr-TR" sz="1800" dirty="0" err="1"/>
              <a:t>necessary</a:t>
            </a:r>
            <a:r>
              <a:rPr lang="tr-TR" sz="1800" dirty="0"/>
              <a:t> </a:t>
            </a:r>
            <a:r>
              <a:rPr lang="tr-TR" sz="1800" dirty="0" err="1"/>
              <a:t>information</a:t>
            </a:r>
            <a:r>
              <a:rPr lang="tr-TR" sz="1800" dirty="0"/>
              <a:t> </a:t>
            </a:r>
            <a:r>
              <a:rPr lang="tr-TR" sz="1800" dirty="0" err="1"/>
              <a:t>technologies</a:t>
            </a:r>
            <a:r>
              <a:rPr lang="tr-TR" sz="1800" dirty="0"/>
              <a:t>, </a:t>
            </a:r>
            <a:r>
              <a:rPr lang="tr-TR" sz="1800" dirty="0" err="1"/>
              <a:t>electrical</a:t>
            </a:r>
            <a:r>
              <a:rPr lang="tr-TR" sz="1800" dirty="0"/>
              <a:t> </a:t>
            </a:r>
            <a:r>
              <a:rPr lang="tr-TR" sz="1800" dirty="0" err="1"/>
              <a:t>and</a:t>
            </a:r>
            <a:r>
              <a:rPr lang="tr-TR" sz="1800" dirty="0"/>
              <a:t> </a:t>
            </a:r>
            <a:r>
              <a:rPr lang="tr-TR" sz="1800" dirty="0" err="1"/>
              <a:t>electronic</a:t>
            </a:r>
            <a:r>
              <a:rPr lang="tr-TR" sz="1800" dirty="0"/>
              <a:t> </a:t>
            </a:r>
            <a:r>
              <a:rPr lang="tr-TR" sz="1800" dirty="0" err="1"/>
              <a:t>equipments</a:t>
            </a:r>
            <a:r>
              <a:rPr lang="tr-TR" sz="1800" dirty="0"/>
              <a:t> </a:t>
            </a:r>
            <a:r>
              <a:rPr lang="tr-TR" sz="1800" dirty="0" err="1"/>
              <a:t>to</a:t>
            </a:r>
            <a:r>
              <a:rPr lang="tr-TR" sz="1800" dirty="0"/>
              <a:t> 21 </a:t>
            </a:r>
            <a:r>
              <a:rPr lang="tr-TR" sz="1800" dirty="0" err="1"/>
              <a:t>Ministy</a:t>
            </a:r>
            <a:r>
              <a:rPr lang="tr-TR" sz="1800" dirty="0"/>
              <a:t> of </a:t>
            </a:r>
            <a:r>
              <a:rPr lang="tr-TR" sz="1800" dirty="0" err="1"/>
              <a:t>Culture</a:t>
            </a:r>
            <a:r>
              <a:rPr lang="tr-TR" sz="1800" dirty="0"/>
              <a:t> </a:t>
            </a:r>
            <a:r>
              <a:rPr lang="tr-TR" sz="1800" dirty="0" err="1"/>
              <a:t>and</a:t>
            </a:r>
            <a:r>
              <a:rPr lang="tr-TR" sz="1800" dirty="0"/>
              <a:t> </a:t>
            </a:r>
            <a:r>
              <a:rPr lang="tr-TR" sz="1800" dirty="0" err="1" smtClean="0"/>
              <a:t>Tourism</a:t>
            </a:r>
            <a:r>
              <a:rPr lang="tr-TR" sz="1800" dirty="0" smtClean="0"/>
              <a:t> </a:t>
            </a:r>
            <a:r>
              <a:rPr lang="tr-TR" sz="1800" dirty="0" err="1"/>
              <a:t>Provincial</a:t>
            </a:r>
            <a:r>
              <a:rPr lang="tr-TR" sz="1800" dirty="0"/>
              <a:t> </a:t>
            </a:r>
            <a:r>
              <a:rPr lang="tr-TR" sz="1800" dirty="0" err="1"/>
              <a:t>Directories</a:t>
            </a:r>
            <a:r>
              <a:rPr lang="tr-TR" sz="1800" dirty="0"/>
              <a:t>.</a:t>
            </a:r>
          </a:p>
          <a:p>
            <a:pPr marL="0" indent="0" algn="just">
              <a:buNone/>
            </a:pPr>
            <a:endParaRPr lang="tr-TR" sz="1800" dirty="0"/>
          </a:p>
          <a:p>
            <a:pPr marL="0" indent="0" algn="just">
              <a:buNone/>
            </a:pPr>
            <a:endParaRPr lang="en-US" sz="1800" dirty="0" smtClean="0"/>
          </a:p>
          <a:p>
            <a:pPr algn="just"/>
            <a:endParaRPr lang="en-US" sz="1800" dirty="0" smtClean="0"/>
          </a:p>
          <a:p>
            <a:pPr marL="0" indent="0" algn="just">
              <a:buNone/>
            </a:pPr>
            <a:endParaRPr lang="en-US" sz="2400" dirty="0" smtClean="0"/>
          </a:p>
          <a:p>
            <a:pPr marL="0" indent="0" algn="just">
              <a:buNone/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02988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9901" y="1243013"/>
            <a:ext cx="7848600" cy="914400"/>
          </a:xfrm>
        </p:spPr>
        <p:txBody>
          <a:bodyPr/>
          <a:lstStyle/>
          <a:p>
            <a:pPr>
              <a:defRPr/>
            </a:pPr>
            <a:r>
              <a:rPr lang="tr-TR" dirty="0" err="1"/>
              <a:t>Measure</a:t>
            </a:r>
            <a:r>
              <a:rPr lang="tr-TR" dirty="0"/>
              <a:t> </a:t>
            </a:r>
            <a:r>
              <a:rPr lang="tr-TR" dirty="0" smtClean="0"/>
              <a:t>4.1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sz="2000" dirty="0" smtClean="0">
                <a:effectLst/>
              </a:rPr>
              <a:t>Technical </a:t>
            </a:r>
            <a:r>
              <a:rPr lang="tr-TR" sz="2000" dirty="0" smtClean="0">
                <a:effectLst/>
              </a:rPr>
              <a:t>Assistance</a:t>
            </a:r>
            <a:r>
              <a:rPr lang="tr-TR" sz="2000" dirty="0" smtClean="0"/>
              <a:t> </a:t>
            </a:r>
            <a:r>
              <a:rPr lang="tr-TR" sz="2000" dirty="0" err="1" smtClean="0">
                <a:effectLst/>
              </a:rPr>
              <a:t>for</a:t>
            </a:r>
            <a:r>
              <a:rPr lang="tr-TR" sz="2000" dirty="0" smtClean="0">
                <a:effectLst/>
              </a:rPr>
              <a:t> </a:t>
            </a:r>
            <a:r>
              <a:rPr lang="en-US" sz="2000" dirty="0">
                <a:effectLst/>
              </a:rPr>
              <a:t>Employment and Social Support Services Coordination and Implementation Model for the Integration of Disadvantaged Persons</a:t>
            </a:r>
          </a:p>
        </p:txBody>
      </p:sp>
      <p:sp>
        <p:nvSpPr>
          <p:cNvPr id="4100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2261E2C7-8821-4E4E-BB1E-A69228C18106}" type="slidenum">
              <a:rPr lang="es-ES" sz="1400">
                <a:solidFill>
                  <a:srgbClr val="3D4E84"/>
                </a:solidFill>
                <a:latin typeface="Arial" charset="0"/>
              </a:rPr>
              <a:pPr eaLnBrk="1" hangingPunct="1"/>
              <a:t>19</a:t>
            </a:fld>
            <a:endParaRPr lang="es-ES" sz="1400">
              <a:solidFill>
                <a:srgbClr val="3D4E84"/>
              </a:solidFill>
              <a:latin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6101" y="2628253"/>
            <a:ext cx="7772400" cy="3209925"/>
          </a:xfrm>
        </p:spPr>
        <p:txBody>
          <a:bodyPr/>
          <a:lstStyle/>
          <a:p>
            <a:pPr marL="0" indent="0" algn="just">
              <a:buNone/>
            </a:pPr>
            <a:endParaRPr lang="tr-TR" sz="1800" dirty="0" smtClean="0"/>
          </a:p>
          <a:p>
            <a:pPr algn="just"/>
            <a:r>
              <a:rPr lang="en-US" sz="1800" dirty="0"/>
              <a:t>The contract was signed on 20.05.2014. </a:t>
            </a:r>
            <a:endParaRPr lang="tr-TR" sz="1800" dirty="0" smtClean="0"/>
          </a:p>
          <a:p>
            <a:pPr algn="just"/>
            <a:r>
              <a:rPr lang="en-US" sz="1800" dirty="0"/>
              <a:t>The Project Budget is €</a:t>
            </a:r>
            <a:r>
              <a:rPr lang="en-US" sz="1800" dirty="0"/>
              <a:t>5.</a:t>
            </a:r>
            <a:r>
              <a:rPr lang="tr-TR" sz="1800" dirty="0"/>
              <a:t>999</a:t>
            </a:r>
            <a:r>
              <a:rPr lang="en-US" sz="1800" dirty="0"/>
              <a:t>.</a:t>
            </a:r>
            <a:r>
              <a:rPr lang="tr-TR" sz="1800" dirty="0"/>
              <a:t>999</a:t>
            </a:r>
            <a:r>
              <a:rPr lang="en-US" sz="1800" dirty="0"/>
              <a:t>. </a:t>
            </a:r>
            <a:endParaRPr lang="en-US" sz="1800" dirty="0"/>
          </a:p>
          <a:p>
            <a:pPr algn="just"/>
            <a:r>
              <a:rPr lang="en-US" sz="1800" dirty="0"/>
              <a:t>The Project implementation period is </a:t>
            </a:r>
            <a:r>
              <a:rPr lang="tr-TR" sz="1800" dirty="0"/>
              <a:t>23</a:t>
            </a:r>
            <a:r>
              <a:rPr lang="en-US" sz="1800" dirty="0"/>
              <a:t> months.</a:t>
            </a:r>
            <a:endParaRPr lang="tr-TR" sz="1800" dirty="0"/>
          </a:p>
          <a:p>
            <a:pPr algn="just"/>
            <a:r>
              <a:rPr lang="en-US" sz="1800" dirty="0" smtClean="0"/>
              <a:t>The </a:t>
            </a:r>
            <a:r>
              <a:rPr lang="en-US" sz="1800" dirty="0"/>
              <a:t>key experts were selected before the start of the implementation according to TOR. </a:t>
            </a:r>
            <a:endParaRPr lang="tr-TR" sz="1800" dirty="0" smtClean="0"/>
          </a:p>
          <a:p>
            <a:pPr algn="just"/>
            <a:r>
              <a:rPr lang="en-US" sz="1800" dirty="0" smtClean="0"/>
              <a:t>The </a:t>
            </a:r>
            <a:r>
              <a:rPr lang="en-US" sz="1800" dirty="0"/>
              <a:t>implementation of the contract was started on 19.08.2014. </a:t>
            </a:r>
            <a:endParaRPr lang="tr-TR" sz="1800" dirty="0" smtClean="0"/>
          </a:p>
          <a:p>
            <a:pPr algn="just"/>
            <a:r>
              <a:rPr lang="en-US" sz="1800" dirty="0" smtClean="0"/>
              <a:t>The </a:t>
            </a:r>
            <a:r>
              <a:rPr lang="en-US" sz="1800" dirty="0"/>
              <a:t>kick off meeting for the Contract was held on 25.08.2014. </a:t>
            </a:r>
            <a:endParaRPr lang="tr-TR" sz="1800" dirty="0" smtClean="0"/>
          </a:p>
          <a:p>
            <a:pPr algn="just"/>
            <a:r>
              <a:rPr lang="en-US" sz="1800" dirty="0" smtClean="0"/>
              <a:t>A </a:t>
            </a:r>
            <a:r>
              <a:rPr lang="en-US" sz="1800" dirty="0"/>
              <a:t>meeting was held with </a:t>
            </a:r>
            <a:r>
              <a:rPr lang="tr-TR" sz="1800" dirty="0" err="1" smtClean="0"/>
              <a:t>targeted</a:t>
            </a:r>
            <a:r>
              <a:rPr lang="tr-TR" sz="1800" dirty="0" smtClean="0"/>
              <a:t> </a:t>
            </a:r>
            <a:r>
              <a:rPr lang="en-US" sz="1800" dirty="0" smtClean="0"/>
              <a:t>municipalities </a:t>
            </a:r>
            <a:r>
              <a:rPr lang="en-US" sz="1800" dirty="0"/>
              <a:t>on 08.09.2014</a:t>
            </a:r>
            <a:r>
              <a:rPr lang="en-US" sz="1800" dirty="0" smtClean="0"/>
              <a:t>.</a:t>
            </a:r>
            <a:endParaRPr lang="tr-TR" sz="1800" dirty="0" smtClean="0"/>
          </a:p>
          <a:p>
            <a:pPr algn="just"/>
            <a:r>
              <a:rPr lang="en-US" sz="1800" dirty="0" smtClean="0"/>
              <a:t>Under </a:t>
            </a:r>
            <a:r>
              <a:rPr lang="en-US" sz="1800" dirty="0"/>
              <a:t>Activity 1.1, “Functions and responsibilities” Document including reporting requirements for </a:t>
            </a:r>
            <a:r>
              <a:rPr lang="tr-TR" sz="1800" dirty="0" smtClean="0"/>
              <a:t>«</a:t>
            </a:r>
            <a:r>
              <a:rPr lang="tr-TR" sz="1800" dirty="0" err="1" smtClean="0"/>
              <a:t>Social</a:t>
            </a:r>
            <a:r>
              <a:rPr lang="tr-TR" sz="1800" dirty="0" smtClean="0"/>
              <a:t> Service </a:t>
            </a:r>
            <a:r>
              <a:rPr lang="tr-TR" sz="1800" dirty="0" err="1" smtClean="0"/>
              <a:t>Support</a:t>
            </a:r>
            <a:r>
              <a:rPr lang="tr-TR" sz="1800" dirty="0" smtClean="0"/>
              <a:t> </a:t>
            </a:r>
            <a:r>
              <a:rPr lang="tr-TR" sz="1800" dirty="0" err="1" smtClean="0"/>
              <a:t>and</a:t>
            </a:r>
            <a:r>
              <a:rPr lang="tr-TR" sz="1800" dirty="0" smtClean="0"/>
              <a:t> </a:t>
            </a:r>
            <a:r>
              <a:rPr lang="tr-TR" sz="1800" dirty="0" err="1" smtClean="0"/>
              <a:t>Employment</a:t>
            </a:r>
            <a:r>
              <a:rPr lang="tr-TR" sz="1800" dirty="0" smtClean="0"/>
              <a:t> </a:t>
            </a:r>
            <a:r>
              <a:rPr lang="tr-TR" sz="1800" dirty="0" err="1" smtClean="0"/>
              <a:t>Guidance</a:t>
            </a:r>
            <a:r>
              <a:rPr lang="tr-TR" sz="1800" dirty="0" smtClean="0"/>
              <a:t> </a:t>
            </a:r>
            <a:r>
              <a:rPr lang="tr-TR" sz="1800" dirty="0" err="1" smtClean="0"/>
              <a:t>Units</a:t>
            </a:r>
            <a:r>
              <a:rPr lang="tr-TR" sz="1800" dirty="0" smtClean="0"/>
              <a:t>»</a:t>
            </a:r>
            <a:r>
              <a:rPr lang="en-US" sz="1800" dirty="0" smtClean="0"/>
              <a:t> </a:t>
            </a:r>
            <a:r>
              <a:rPr lang="en-US" sz="1800" dirty="0"/>
              <a:t>and Job Descriptions of the personnel was revised.</a:t>
            </a:r>
            <a:endParaRPr lang="en-US" sz="1800" dirty="0" smtClean="0"/>
          </a:p>
          <a:p>
            <a:pPr marL="0" indent="0" algn="just">
              <a:buNone/>
            </a:pPr>
            <a:endParaRPr lang="en-US" sz="2400" dirty="0" smtClean="0"/>
          </a:p>
          <a:p>
            <a:pPr marL="0" indent="0" algn="just">
              <a:buNone/>
            </a:pPr>
            <a:endParaRPr lang="en-US" sz="2400" b="1" dirty="0"/>
          </a:p>
        </p:txBody>
      </p:sp>
      <p:grpSp>
        <p:nvGrpSpPr>
          <p:cNvPr id="26" name="Grup 25"/>
          <p:cNvGrpSpPr/>
          <p:nvPr/>
        </p:nvGrpSpPr>
        <p:grpSpPr>
          <a:xfrm>
            <a:off x="3387050" y="2536473"/>
            <a:ext cx="1446888" cy="461665"/>
            <a:chOff x="3431464" y="2604710"/>
            <a:chExt cx="1446888" cy="461665"/>
          </a:xfrm>
        </p:grpSpPr>
        <p:grpSp>
          <p:nvGrpSpPr>
            <p:cNvPr id="4" name="Group 2"/>
            <p:cNvGrpSpPr>
              <a:grpSpLocks/>
            </p:cNvGrpSpPr>
            <p:nvPr/>
          </p:nvGrpSpPr>
          <p:grpSpPr bwMode="auto">
            <a:xfrm>
              <a:off x="3431464" y="2657664"/>
              <a:ext cx="407071" cy="333185"/>
              <a:chOff x="3878" y="-73"/>
              <a:chExt cx="477" cy="738"/>
            </a:xfrm>
          </p:grpSpPr>
          <p:grpSp>
            <p:nvGrpSpPr>
              <p:cNvPr id="5" name="Group 3"/>
              <p:cNvGrpSpPr>
                <a:grpSpLocks/>
              </p:cNvGrpSpPr>
              <p:nvPr/>
            </p:nvGrpSpPr>
            <p:grpSpPr bwMode="auto">
              <a:xfrm>
                <a:off x="3878" y="-73"/>
                <a:ext cx="306" cy="344"/>
                <a:chOff x="3878" y="-73"/>
                <a:chExt cx="306" cy="344"/>
              </a:xfrm>
            </p:grpSpPr>
            <p:sp>
              <p:nvSpPr>
                <p:cNvPr id="22" name="Freeform 4"/>
                <p:cNvSpPr>
                  <a:spLocks/>
                </p:cNvSpPr>
                <p:nvPr/>
              </p:nvSpPr>
              <p:spPr bwMode="auto">
                <a:xfrm>
                  <a:off x="3878" y="-73"/>
                  <a:ext cx="306" cy="344"/>
                </a:xfrm>
                <a:custGeom>
                  <a:avLst/>
                  <a:gdLst>
                    <a:gd name="T0" fmla="+- 0 3959 3878"/>
                    <a:gd name="T1" fmla="*/ T0 w 306"/>
                    <a:gd name="T2" fmla="+- 0 53 -73"/>
                    <a:gd name="T3" fmla="*/ 53 h 344"/>
                    <a:gd name="T4" fmla="+- 0 3894 3878"/>
                    <a:gd name="T5" fmla="*/ T4 w 306"/>
                    <a:gd name="T6" fmla="+- 0 97 -73"/>
                    <a:gd name="T7" fmla="*/ 97 h 344"/>
                    <a:gd name="T8" fmla="+- 0 3878 3878"/>
                    <a:gd name="T9" fmla="*/ T8 w 306"/>
                    <a:gd name="T10" fmla="+- 0 109 -73"/>
                    <a:gd name="T11" fmla="*/ 109 h 344"/>
                    <a:gd name="T12" fmla="+- 0 3893 3878"/>
                    <a:gd name="T13" fmla="*/ T12 w 306"/>
                    <a:gd name="T14" fmla="+- 0 132 -73"/>
                    <a:gd name="T15" fmla="*/ 132 h 344"/>
                    <a:gd name="T16" fmla="+- 0 3941 3878"/>
                    <a:gd name="T17" fmla="*/ T16 w 306"/>
                    <a:gd name="T18" fmla="+- 0 188 -73"/>
                    <a:gd name="T19" fmla="*/ 188 h 344"/>
                    <a:gd name="T20" fmla="+- 0 3988 3878"/>
                    <a:gd name="T21" fmla="*/ T20 w 306"/>
                    <a:gd name="T22" fmla="+- 0 228 -73"/>
                    <a:gd name="T23" fmla="*/ 228 h 344"/>
                    <a:gd name="T24" fmla="+- 0 4048 3878"/>
                    <a:gd name="T25" fmla="*/ T24 w 306"/>
                    <a:gd name="T26" fmla="+- 0 260 -73"/>
                    <a:gd name="T27" fmla="*/ 260 h 344"/>
                    <a:gd name="T28" fmla="+- 0 4105 3878"/>
                    <a:gd name="T29" fmla="*/ T28 w 306"/>
                    <a:gd name="T30" fmla="+- 0 271 -73"/>
                    <a:gd name="T31" fmla="*/ 271 h 344"/>
                    <a:gd name="T32" fmla="+- 0 4124 3878"/>
                    <a:gd name="T33" fmla="*/ T32 w 306"/>
                    <a:gd name="T34" fmla="+- 0 268 -73"/>
                    <a:gd name="T35" fmla="*/ 268 h 344"/>
                    <a:gd name="T36" fmla="+- 0 4141 3878"/>
                    <a:gd name="T37" fmla="*/ T36 w 306"/>
                    <a:gd name="T38" fmla="+- 0 261 -73"/>
                    <a:gd name="T39" fmla="*/ 261 h 344"/>
                    <a:gd name="T40" fmla="+- 0 4155 3878"/>
                    <a:gd name="T41" fmla="*/ T40 w 306"/>
                    <a:gd name="T42" fmla="+- 0 250 -73"/>
                    <a:gd name="T43" fmla="*/ 250 h 344"/>
                    <a:gd name="T44" fmla="+- 0 4163 3878"/>
                    <a:gd name="T45" fmla="*/ T44 w 306"/>
                    <a:gd name="T46" fmla="+- 0 237 -73"/>
                    <a:gd name="T47" fmla="*/ 237 h 344"/>
                    <a:gd name="T48" fmla="+- 0 4148 3878"/>
                    <a:gd name="T49" fmla="*/ T48 w 306"/>
                    <a:gd name="T50" fmla="+- 0 237 -73"/>
                    <a:gd name="T51" fmla="*/ 237 h 344"/>
                    <a:gd name="T52" fmla="+- 0 4133 3878"/>
                    <a:gd name="T53" fmla="*/ T52 w 306"/>
                    <a:gd name="T54" fmla="+- 0 236 -73"/>
                    <a:gd name="T55" fmla="*/ 236 h 344"/>
                    <a:gd name="T56" fmla="+- 0 4071 3878"/>
                    <a:gd name="T57" fmla="*/ T56 w 306"/>
                    <a:gd name="T58" fmla="+- 0 187 -73"/>
                    <a:gd name="T59" fmla="*/ 187 h 344"/>
                    <a:gd name="T60" fmla="+- 0 4026 3878"/>
                    <a:gd name="T61" fmla="*/ T60 w 306"/>
                    <a:gd name="T62" fmla="+- 0 138 -73"/>
                    <a:gd name="T63" fmla="*/ 138 h 344"/>
                    <a:gd name="T64" fmla="+- 0 3983 3878"/>
                    <a:gd name="T65" fmla="*/ T64 w 306"/>
                    <a:gd name="T66" fmla="+- 0 85 -73"/>
                    <a:gd name="T67" fmla="*/ 85 h 344"/>
                    <a:gd name="T68" fmla="+- 0 3961 3878"/>
                    <a:gd name="T69" fmla="*/ T68 w 306"/>
                    <a:gd name="T70" fmla="+- 0 57 -73"/>
                    <a:gd name="T71" fmla="*/ 57 h 344"/>
                    <a:gd name="T72" fmla="+- 0 3959 3878"/>
                    <a:gd name="T73" fmla="*/ T72 w 306"/>
                    <a:gd name="T74" fmla="+- 0 53 -73"/>
                    <a:gd name="T75" fmla="*/ 53 h 34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  <a:cxn ang="0">
                      <a:pos x="T49" y="T51"/>
                    </a:cxn>
                    <a:cxn ang="0">
                      <a:pos x="T53" y="T55"/>
                    </a:cxn>
                    <a:cxn ang="0">
                      <a:pos x="T57" y="T59"/>
                    </a:cxn>
                    <a:cxn ang="0">
                      <a:pos x="T61" y="T63"/>
                    </a:cxn>
                    <a:cxn ang="0">
                      <a:pos x="T65" y="T67"/>
                    </a:cxn>
                    <a:cxn ang="0">
                      <a:pos x="T69" y="T71"/>
                    </a:cxn>
                    <a:cxn ang="0">
                      <a:pos x="T73" y="T75"/>
                    </a:cxn>
                  </a:cxnLst>
                  <a:rect l="0" t="0" r="r" b="b"/>
                  <a:pathLst>
                    <a:path w="306" h="344">
                      <a:moveTo>
                        <a:pt x="81" y="126"/>
                      </a:moveTo>
                      <a:lnTo>
                        <a:pt x="16" y="170"/>
                      </a:lnTo>
                      <a:lnTo>
                        <a:pt x="0" y="182"/>
                      </a:lnTo>
                      <a:lnTo>
                        <a:pt x="15" y="205"/>
                      </a:lnTo>
                      <a:lnTo>
                        <a:pt x="63" y="261"/>
                      </a:lnTo>
                      <a:lnTo>
                        <a:pt x="110" y="301"/>
                      </a:lnTo>
                      <a:lnTo>
                        <a:pt x="170" y="333"/>
                      </a:lnTo>
                      <a:lnTo>
                        <a:pt x="227" y="344"/>
                      </a:lnTo>
                      <a:lnTo>
                        <a:pt x="246" y="341"/>
                      </a:lnTo>
                      <a:lnTo>
                        <a:pt x="263" y="334"/>
                      </a:lnTo>
                      <a:lnTo>
                        <a:pt x="277" y="323"/>
                      </a:lnTo>
                      <a:lnTo>
                        <a:pt x="285" y="310"/>
                      </a:lnTo>
                      <a:lnTo>
                        <a:pt x="270" y="310"/>
                      </a:lnTo>
                      <a:lnTo>
                        <a:pt x="255" y="309"/>
                      </a:lnTo>
                      <a:lnTo>
                        <a:pt x="193" y="260"/>
                      </a:lnTo>
                      <a:lnTo>
                        <a:pt x="148" y="211"/>
                      </a:lnTo>
                      <a:lnTo>
                        <a:pt x="105" y="158"/>
                      </a:lnTo>
                      <a:lnTo>
                        <a:pt x="83" y="130"/>
                      </a:lnTo>
                      <a:lnTo>
                        <a:pt x="81" y="126"/>
                      </a:lnTo>
                      <a:close/>
                    </a:path>
                  </a:pathLst>
                </a:custGeom>
                <a:solidFill>
                  <a:srgbClr val="FFCB0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  <p:sp>
              <p:nvSpPr>
                <p:cNvPr id="23" name="Freeform 5"/>
                <p:cNvSpPr>
                  <a:spLocks/>
                </p:cNvSpPr>
                <p:nvPr/>
              </p:nvSpPr>
              <p:spPr bwMode="auto">
                <a:xfrm>
                  <a:off x="3878" y="-73"/>
                  <a:ext cx="306" cy="344"/>
                </a:xfrm>
                <a:custGeom>
                  <a:avLst/>
                  <a:gdLst>
                    <a:gd name="T0" fmla="+- 0 4121 3878"/>
                    <a:gd name="T1" fmla="*/ T0 w 306"/>
                    <a:gd name="T2" fmla="+- 0 -73 -73"/>
                    <a:gd name="T3" fmla="*/ -73 h 344"/>
                    <a:gd name="T4" fmla="+- 0 4066 3878"/>
                    <a:gd name="T5" fmla="*/ T4 w 306"/>
                    <a:gd name="T6" fmla="+- 0 -33 -73"/>
                    <a:gd name="T7" fmla="*/ -33 h 344"/>
                    <a:gd name="T8" fmla="+- 0 4065 3878"/>
                    <a:gd name="T9" fmla="*/ T8 w 306"/>
                    <a:gd name="T10" fmla="+- 0 -27 -73"/>
                    <a:gd name="T11" fmla="*/ -27 h 344"/>
                    <a:gd name="T12" fmla="+- 0 4069 3878"/>
                    <a:gd name="T13" fmla="*/ T12 w 306"/>
                    <a:gd name="T14" fmla="+- 0 -17 -73"/>
                    <a:gd name="T15" fmla="*/ -17 h 344"/>
                    <a:gd name="T16" fmla="+- 0 4079 3878"/>
                    <a:gd name="T17" fmla="*/ T16 w 306"/>
                    <a:gd name="T18" fmla="+- 0 0 -73"/>
                    <a:gd name="T19" fmla="*/ 0 h 344"/>
                    <a:gd name="T20" fmla="+- 0 4090 3878"/>
                    <a:gd name="T21" fmla="*/ T20 w 306"/>
                    <a:gd name="T22" fmla="+- 0 19 -73"/>
                    <a:gd name="T23" fmla="*/ 19 h 344"/>
                    <a:gd name="T24" fmla="+- 0 4120 3878"/>
                    <a:gd name="T25" fmla="*/ T24 w 306"/>
                    <a:gd name="T26" fmla="+- 0 79 -73"/>
                    <a:gd name="T27" fmla="*/ 79 h 344"/>
                    <a:gd name="T28" fmla="+- 0 4149 3878"/>
                    <a:gd name="T29" fmla="*/ T28 w 306"/>
                    <a:gd name="T30" fmla="+- 0 148 -73"/>
                    <a:gd name="T31" fmla="*/ 148 h 344"/>
                    <a:gd name="T32" fmla="+- 0 4162 3878"/>
                    <a:gd name="T33" fmla="*/ T32 w 306"/>
                    <a:gd name="T34" fmla="+- 0 215 -73"/>
                    <a:gd name="T35" fmla="*/ 215 h 344"/>
                    <a:gd name="T36" fmla="+- 0 4162 3878"/>
                    <a:gd name="T37" fmla="*/ T36 w 306"/>
                    <a:gd name="T38" fmla="+- 0 216 -73"/>
                    <a:gd name="T39" fmla="*/ 216 h 344"/>
                    <a:gd name="T40" fmla="+- 0 4159 3878"/>
                    <a:gd name="T41" fmla="*/ T40 w 306"/>
                    <a:gd name="T42" fmla="+- 0 229 -73"/>
                    <a:gd name="T43" fmla="*/ 229 h 344"/>
                    <a:gd name="T44" fmla="+- 0 4148 3878"/>
                    <a:gd name="T45" fmla="*/ T44 w 306"/>
                    <a:gd name="T46" fmla="+- 0 237 -73"/>
                    <a:gd name="T47" fmla="*/ 237 h 344"/>
                    <a:gd name="T48" fmla="+- 0 4163 3878"/>
                    <a:gd name="T49" fmla="*/ T48 w 306"/>
                    <a:gd name="T50" fmla="+- 0 237 -73"/>
                    <a:gd name="T51" fmla="*/ 237 h 344"/>
                    <a:gd name="T52" fmla="+- 0 4182 3878"/>
                    <a:gd name="T53" fmla="*/ T52 w 306"/>
                    <a:gd name="T54" fmla="+- 0 179 -73"/>
                    <a:gd name="T55" fmla="*/ 179 h 344"/>
                    <a:gd name="T56" fmla="+- 0 4183 3878"/>
                    <a:gd name="T57" fmla="*/ T56 w 306"/>
                    <a:gd name="T58" fmla="+- 0 159 -73"/>
                    <a:gd name="T59" fmla="*/ 159 h 344"/>
                    <a:gd name="T60" fmla="+- 0 4183 3878"/>
                    <a:gd name="T61" fmla="*/ T60 w 306"/>
                    <a:gd name="T62" fmla="+- 0 138 -73"/>
                    <a:gd name="T63" fmla="*/ 138 h 344"/>
                    <a:gd name="T64" fmla="+- 0 4169 3878"/>
                    <a:gd name="T65" fmla="*/ T64 w 306"/>
                    <a:gd name="T66" fmla="+- 0 62 -73"/>
                    <a:gd name="T67" fmla="*/ 62 h 344"/>
                    <a:gd name="T68" fmla="+- 0 4146 3878"/>
                    <a:gd name="T69" fmla="*/ T68 w 306"/>
                    <a:gd name="T70" fmla="+- 0 -14 -73"/>
                    <a:gd name="T71" fmla="*/ -14 h 344"/>
                    <a:gd name="T72" fmla="+- 0 4130 3878"/>
                    <a:gd name="T73" fmla="*/ T72 w 306"/>
                    <a:gd name="T74" fmla="+- 0 -53 -73"/>
                    <a:gd name="T75" fmla="*/ -53 h 344"/>
                    <a:gd name="T76" fmla="+- 0 4121 3878"/>
                    <a:gd name="T77" fmla="*/ T76 w 306"/>
                    <a:gd name="T78" fmla="+- 0 -73 -73"/>
                    <a:gd name="T79" fmla="*/ -73 h 34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  <a:cxn ang="0">
                      <a:pos x="T49" y="T51"/>
                    </a:cxn>
                    <a:cxn ang="0">
                      <a:pos x="T53" y="T55"/>
                    </a:cxn>
                    <a:cxn ang="0">
                      <a:pos x="T57" y="T59"/>
                    </a:cxn>
                    <a:cxn ang="0">
                      <a:pos x="T61" y="T63"/>
                    </a:cxn>
                    <a:cxn ang="0">
                      <a:pos x="T65" y="T67"/>
                    </a:cxn>
                    <a:cxn ang="0">
                      <a:pos x="T69" y="T71"/>
                    </a:cxn>
                    <a:cxn ang="0">
                      <a:pos x="T73" y="T75"/>
                    </a:cxn>
                    <a:cxn ang="0">
                      <a:pos x="T77" y="T79"/>
                    </a:cxn>
                  </a:cxnLst>
                  <a:rect l="0" t="0" r="r" b="b"/>
                  <a:pathLst>
                    <a:path w="306" h="344">
                      <a:moveTo>
                        <a:pt x="243" y="0"/>
                      </a:moveTo>
                      <a:lnTo>
                        <a:pt x="188" y="40"/>
                      </a:lnTo>
                      <a:lnTo>
                        <a:pt x="187" y="46"/>
                      </a:lnTo>
                      <a:lnTo>
                        <a:pt x="191" y="56"/>
                      </a:lnTo>
                      <a:lnTo>
                        <a:pt x="201" y="73"/>
                      </a:lnTo>
                      <a:lnTo>
                        <a:pt x="212" y="92"/>
                      </a:lnTo>
                      <a:lnTo>
                        <a:pt x="242" y="152"/>
                      </a:lnTo>
                      <a:lnTo>
                        <a:pt x="271" y="221"/>
                      </a:lnTo>
                      <a:lnTo>
                        <a:pt x="284" y="288"/>
                      </a:lnTo>
                      <a:lnTo>
                        <a:pt x="284" y="289"/>
                      </a:lnTo>
                      <a:lnTo>
                        <a:pt x="281" y="302"/>
                      </a:lnTo>
                      <a:lnTo>
                        <a:pt x="270" y="310"/>
                      </a:lnTo>
                      <a:lnTo>
                        <a:pt x="285" y="310"/>
                      </a:lnTo>
                      <a:lnTo>
                        <a:pt x="304" y="252"/>
                      </a:lnTo>
                      <a:lnTo>
                        <a:pt x="305" y="232"/>
                      </a:lnTo>
                      <a:lnTo>
                        <a:pt x="305" y="211"/>
                      </a:lnTo>
                      <a:lnTo>
                        <a:pt x="291" y="135"/>
                      </a:lnTo>
                      <a:lnTo>
                        <a:pt x="268" y="59"/>
                      </a:lnTo>
                      <a:lnTo>
                        <a:pt x="252" y="20"/>
                      </a:lnTo>
                      <a:lnTo>
                        <a:pt x="243" y="0"/>
                      </a:lnTo>
                      <a:close/>
                    </a:path>
                  </a:pathLst>
                </a:custGeom>
                <a:solidFill>
                  <a:srgbClr val="FFCB0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</p:grpSp>
          <p:grpSp>
            <p:nvGrpSpPr>
              <p:cNvPr id="6" name="Group 6"/>
              <p:cNvGrpSpPr>
                <a:grpSpLocks/>
              </p:cNvGrpSpPr>
              <p:nvPr/>
            </p:nvGrpSpPr>
            <p:grpSpPr bwMode="auto">
              <a:xfrm>
                <a:off x="3891" y="361"/>
                <a:ext cx="293" cy="304"/>
                <a:chOff x="3891" y="361"/>
                <a:chExt cx="293" cy="304"/>
              </a:xfrm>
            </p:grpSpPr>
            <p:sp>
              <p:nvSpPr>
                <p:cNvPr id="20" name="Freeform 7"/>
                <p:cNvSpPr>
                  <a:spLocks/>
                </p:cNvSpPr>
                <p:nvPr/>
              </p:nvSpPr>
              <p:spPr bwMode="auto">
                <a:xfrm>
                  <a:off x="3891" y="361"/>
                  <a:ext cx="293" cy="304"/>
                </a:xfrm>
                <a:custGeom>
                  <a:avLst/>
                  <a:gdLst>
                    <a:gd name="T0" fmla="+- 0 4163 3891"/>
                    <a:gd name="T1" fmla="*/ T0 w 293"/>
                    <a:gd name="T2" fmla="+- 0 397 361"/>
                    <a:gd name="T3" fmla="*/ 397 h 304"/>
                    <a:gd name="T4" fmla="+- 0 4142 3891"/>
                    <a:gd name="T5" fmla="*/ T4 w 293"/>
                    <a:gd name="T6" fmla="+- 0 397 361"/>
                    <a:gd name="T7" fmla="*/ 397 h 304"/>
                    <a:gd name="T8" fmla="+- 0 4155 3891"/>
                    <a:gd name="T9" fmla="*/ T8 w 293"/>
                    <a:gd name="T10" fmla="+- 0 401 361"/>
                    <a:gd name="T11" fmla="*/ 401 h 304"/>
                    <a:gd name="T12" fmla="+- 0 4161 3891"/>
                    <a:gd name="T13" fmla="*/ T12 w 293"/>
                    <a:gd name="T14" fmla="+- 0 415 361"/>
                    <a:gd name="T15" fmla="*/ 415 h 304"/>
                    <a:gd name="T16" fmla="+- 0 4152 3891"/>
                    <a:gd name="T17" fmla="*/ T16 w 293"/>
                    <a:gd name="T18" fmla="+- 0 474 361"/>
                    <a:gd name="T19" fmla="*/ 474 h 304"/>
                    <a:gd name="T20" fmla="+- 0 4126 3891"/>
                    <a:gd name="T21" fmla="*/ T20 w 293"/>
                    <a:gd name="T22" fmla="+- 0 536 361"/>
                    <a:gd name="T23" fmla="*/ 536 h 304"/>
                    <a:gd name="T24" fmla="+- 0 4092 3891"/>
                    <a:gd name="T25" fmla="*/ T24 w 293"/>
                    <a:gd name="T26" fmla="+- 0 600 361"/>
                    <a:gd name="T27" fmla="*/ 600 h 304"/>
                    <a:gd name="T28" fmla="+- 0 4076 3891"/>
                    <a:gd name="T29" fmla="*/ T28 w 293"/>
                    <a:gd name="T30" fmla="+- 0 624 361"/>
                    <a:gd name="T31" fmla="*/ 624 h 304"/>
                    <a:gd name="T32" fmla="+- 0 4091 3891"/>
                    <a:gd name="T33" fmla="*/ T32 w 293"/>
                    <a:gd name="T34" fmla="+- 0 639 361"/>
                    <a:gd name="T35" fmla="*/ 639 h 304"/>
                    <a:gd name="T36" fmla="+- 0 4106 3891"/>
                    <a:gd name="T37" fmla="*/ T36 w 293"/>
                    <a:gd name="T38" fmla="+- 0 653 361"/>
                    <a:gd name="T39" fmla="*/ 653 h 304"/>
                    <a:gd name="T40" fmla="+- 0 4121 3891"/>
                    <a:gd name="T41" fmla="*/ T40 w 293"/>
                    <a:gd name="T42" fmla="+- 0 664 361"/>
                    <a:gd name="T43" fmla="*/ 664 h 304"/>
                    <a:gd name="T44" fmla="+- 0 4133 3891"/>
                    <a:gd name="T45" fmla="*/ T44 w 293"/>
                    <a:gd name="T46" fmla="+- 0 645 361"/>
                    <a:gd name="T47" fmla="*/ 645 h 304"/>
                    <a:gd name="T48" fmla="+- 0 4161 3891"/>
                    <a:gd name="T49" fmla="*/ T48 w 293"/>
                    <a:gd name="T50" fmla="+- 0 587 361"/>
                    <a:gd name="T51" fmla="*/ 587 h 304"/>
                    <a:gd name="T52" fmla="+- 0 4180 3891"/>
                    <a:gd name="T53" fmla="*/ T52 w 293"/>
                    <a:gd name="T54" fmla="+- 0 515 361"/>
                    <a:gd name="T55" fmla="*/ 515 h 304"/>
                    <a:gd name="T56" fmla="+- 0 4183 3891"/>
                    <a:gd name="T57" fmla="*/ T56 w 293"/>
                    <a:gd name="T58" fmla="+- 0 474 361"/>
                    <a:gd name="T59" fmla="*/ 474 h 304"/>
                    <a:gd name="T60" fmla="+- 0 4183 3891"/>
                    <a:gd name="T61" fmla="*/ T60 w 293"/>
                    <a:gd name="T62" fmla="+- 0 467 361"/>
                    <a:gd name="T63" fmla="*/ 467 h 304"/>
                    <a:gd name="T64" fmla="+- 0 4182 3891"/>
                    <a:gd name="T65" fmla="*/ T64 w 293"/>
                    <a:gd name="T66" fmla="+- 0 449 361"/>
                    <a:gd name="T67" fmla="*/ 449 h 304"/>
                    <a:gd name="T68" fmla="+- 0 4178 3891"/>
                    <a:gd name="T69" fmla="*/ T68 w 293"/>
                    <a:gd name="T70" fmla="+- 0 430 361"/>
                    <a:gd name="T71" fmla="*/ 430 h 304"/>
                    <a:gd name="T72" fmla="+- 0 4172 3891"/>
                    <a:gd name="T73" fmla="*/ T72 w 293"/>
                    <a:gd name="T74" fmla="+- 0 413 361"/>
                    <a:gd name="T75" fmla="*/ 413 h 304"/>
                    <a:gd name="T76" fmla="+- 0 4164 3891"/>
                    <a:gd name="T77" fmla="*/ T76 w 293"/>
                    <a:gd name="T78" fmla="+- 0 398 361"/>
                    <a:gd name="T79" fmla="*/ 398 h 304"/>
                    <a:gd name="T80" fmla="+- 0 4163 3891"/>
                    <a:gd name="T81" fmla="*/ T80 w 293"/>
                    <a:gd name="T82" fmla="+- 0 397 361"/>
                    <a:gd name="T83" fmla="*/ 397 h 30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  <a:cxn ang="0">
                      <a:pos x="T49" y="T51"/>
                    </a:cxn>
                    <a:cxn ang="0">
                      <a:pos x="T53" y="T55"/>
                    </a:cxn>
                    <a:cxn ang="0">
                      <a:pos x="T57" y="T59"/>
                    </a:cxn>
                    <a:cxn ang="0">
                      <a:pos x="T61" y="T63"/>
                    </a:cxn>
                    <a:cxn ang="0">
                      <a:pos x="T65" y="T67"/>
                    </a:cxn>
                    <a:cxn ang="0">
                      <a:pos x="T69" y="T71"/>
                    </a:cxn>
                    <a:cxn ang="0">
                      <a:pos x="T73" y="T75"/>
                    </a:cxn>
                    <a:cxn ang="0">
                      <a:pos x="T77" y="T79"/>
                    </a:cxn>
                    <a:cxn ang="0">
                      <a:pos x="T81" y="T83"/>
                    </a:cxn>
                  </a:cxnLst>
                  <a:rect l="0" t="0" r="r" b="b"/>
                  <a:pathLst>
                    <a:path w="293" h="304">
                      <a:moveTo>
                        <a:pt x="272" y="36"/>
                      </a:moveTo>
                      <a:lnTo>
                        <a:pt x="251" y="36"/>
                      </a:lnTo>
                      <a:lnTo>
                        <a:pt x="264" y="40"/>
                      </a:lnTo>
                      <a:lnTo>
                        <a:pt x="270" y="54"/>
                      </a:lnTo>
                      <a:lnTo>
                        <a:pt x="261" y="113"/>
                      </a:lnTo>
                      <a:lnTo>
                        <a:pt x="235" y="175"/>
                      </a:lnTo>
                      <a:lnTo>
                        <a:pt x="201" y="239"/>
                      </a:lnTo>
                      <a:lnTo>
                        <a:pt x="185" y="263"/>
                      </a:lnTo>
                      <a:lnTo>
                        <a:pt x="200" y="278"/>
                      </a:lnTo>
                      <a:lnTo>
                        <a:pt x="215" y="292"/>
                      </a:lnTo>
                      <a:lnTo>
                        <a:pt x="230" y="303"/>
                      </a:lnTo>
                      <a:lnTo>
                        <a:pt x="242" y="284"/>
                      </a:lnTo>
                      <a:lnTo>
                        <a:pt x="270" y="226"/>
                      </a:lnTo>
                      <a:lnTo>
                        <a:pt x="289" y="154"/>
                      </a:lnTo>
                      <a:lnTo>
                        <a:pt x="292" y="113"/>
                      </a:lnTo>
                      <a:lnTo>
                        <a:pt x="292" y="106"/>
                      </a:lnTo>
                      <a:lnTo>
                        <a:pt x="291" y="88"/>
                      </a:lnTo>
                      <a:lnTo>
                        <a:pt x="287" y="69"/>
                      </a:lnTo>
                      <a:lnTo>
                        <a:pt x="281" y="52"/>
                      </a:lnTo>
                      <a:lnTo>
                        <a:pt x="273" y="37"/>
                      </a:lnTo>
                      <a:lnTo>
                        <a:pt x="272" y="36"/>
                      </a:lnTo>
                      <a:close/>
                    </a:path>
                  </a:pathLst>
                </a:custGeom>
                <a:solidFill>
                  <a:srgbClr val="A6CE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  <p:sp>
              <p:nvSpPr>
                <p:cNvPr id="21" name="Freeform 8"/>
                <p:cNvSpPr>
                  <a:spLocks/>
                </p:cNvSpPr>
                <p:nvPr/>
              </p:nvSpPr>
              <p:spPr bwMode="auto">
                <a:xfrm>
                  <a:off x="3891" y="361"/>
                  <a:ext cx="293" cy="304"/>
                </a:xfrm>
                <a:custGeom>
                  <a:avLst/>
                  <a:gdLst>
                    <a:gd name="T0" fmla="+- 0 4100 3891"/>
                    <a:gd name="T1" fmla="*/ T0 w 293"/>
                    <a:gd name="T2" fmla="+- 0 361 361"/>
                    <a:gd name="T3" fmla="*/ 361 h 304"/>
                    <a:gd name="T4" fmla="+- 0 4027 3891"/>
                    <a:gd name="T5" fmla="*/ T4 w 293"/>
                    <a:gd name="T6" fmla="+- 0 377 361"/>
                    <a:gd name="T7" fmla="*/ 377 h 304"/>
                    <a:gd name="T8" fmla="+- 0 3959 3891"/>
                    <a:gd name="T9" fmla="*/ T8 w 293"/>
                    <a:gd name="T10" fmla="+- 0 414 361"/>
                    <a:gd name="T11" fmla="*/ 414 h 304"/>
                    <a:gd name="T12" fmla="+- 0 3908 3891"/>
                    <a:gd name="T13" fmla="*/ T12 w 293"/>
                    <a:gd name="T14" fmla="+- 0 455 361"/>
                    <a:gd name="T15" fmla="*/ 455 h 304"/>
                    <a:gd name="T16" fmla="+- 0 3891 3891"/>
                    <a:gd name="T17" fmla="*/ T16 w 293"/>
                    <a:gd name="T18" fmla="+- 0 472 361"/>
                    <a:gd name="T19" fmla="*/ 472 h 304"/>
                    <a:gd name="T20" fmla="+- 0 3904 3891"/>
                    <a:gd name="T21" fmla="*/ T20 w 293"/>
                    <a:gd name="T22" fmla="+- 0 489 361"/>
                    <a:gd name="T23" fmla="*/ 489 h 304"/>
                    <a:gd name="T24" fmla="+- 0 3947 3891"/>
                    <a:gd name="T25" fmla="*/ T24 w 293"/>
                    <a:gd name="T26" fmla="+- 0 531 361"/>
                    <a:gd name="T27" fmla="*/ 531 h 304"/>
                    <a:gd name="T28" fmla="+- 0 3974 3891"/>
                    <a:gd name="T29" fmla="*/ T28 w 293"/>
                    <a:gd name="T30" fmla="+- 0 545 361"/>
                    <a:gd name="T31" fmla="*/ 545 h 304"/>
                    <a:gd name="T32" fmla="+- 0 3981 3891"/>
                    <a:gd name="T33" fmla="*/ T32 w 293"/>
                    <a:gd name="T34" fmla="+- 0 544 361"/>
                    <a:gd name="T35" fmla="*/ 544 h 304"/>
                    <a:gd name="T36" fmla="+- 0 3991 3891"/>
                    <a:gd name="T37" fmla="*/ T36 w 293"/>
                    <a:gd name="T38" fmla="+- 0 532 361"/>
                    <a:gd name="T39" fmla="*/ 532 h 304"/>
                    <a:gd name="T40" fmla="+- 0 4003 3891"/>
                    <a:gd name="T41" fmla="*/ T40 w 293"/>
                    <a:gd name="T42" fmla="+- 0 517 361"/>
                    <a:gd name="T43" fmla="*/ 517 h 304"/>
                    <a:gd name="T44" fmla="+- 0 4017 3891"/>
                    <a:gd name="T45" fmla="*/ T44 w 293"/>
                    <a:gd name="T46" fmla="+- 0 500 361"/>
                    <a:gd name="T47" fmla="*/ 500 h 304"/>
                    <a:gd name="T48" fmla="+- 0 4062 3891"/>
                    <a:gd name="T49" fmla="*/ T48 w 293"/>
                    <a:gd name="T50" fmla="+- 0 451 361"/>
                    <a:gd name="T51" fmla="*/ 451 h 304"/>
                    <a:gd name="T52" fmla="+- 0 4125 3891"/>
                    <a:gd name="T53" fmla="*/ T52 w 293"/>
                    <a:gd name="T54" fmla="+- 0 401 361"/>
                    <a:gd name="T55" fmla="*/ 401 h 304"/>
                    <a:gd name="T56" fmla="+- 0 4142 3891"/>
                    <a:gd name="T57" fmla="*/ T56 w 293"/>
                    <a:gd name="T58" fmla="+- 0 397 361"/>
                    <a:gd name="T59" fmla="*/ 397 h 304"/>
                    <a:gd name="T60" fmla="+- 0 4163 3891"/>
                    <a:gd name="T61" fmla="*/ T60 w 293"/>
                    <a:gd name="T62" fmla="+- 0 397 361"/>
                    <a:gd name="T63" fmla="*/ 397 h 304"/>
                    <a:gd name="T64" fmla="+- 0 4152 3891"/>
                    <a:gd name="T65" fmla="*/ T64 w 293"/>
                    <a:gd name="T66" fmla="+- 0 383 361"/>
                    <a:gd name="T67" fmla="*/ 383 h 304"/>
                    <a:gd name="T68" fmla="+- 0 4137 3891"/>
                    <a:gd name="T69" fmla="*/ T68 w 293"/>
                    <a:gd name="T70" fmla="+- 0 372 361"/>
                    <a:gd name="T71" fmla="*/ 372 h 304"/>
                    <a:gd name="T72" fmla="+- 0 4119 3891"/>
                    <a:gd name="T73" fmla="*/ T72 w 293"/>
                    <a:gd name="T74" fmla="+- 0 365 361"/>
                    <a:gd name="T75" fmla="*/ 365 h 304"/>
                    <a:gd name="T76" fmla="+- 0 4100 3891"/>
                    <a:gd name="T77" fmla="*/ T76 w 293"/>
                    <a:gd name="T78" fmla="+- 0 361 361"/>
                    <a:gd name="T79" fmla="*/ 361 h 30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  <a:cxn ang="0">
                      <a:pos x="T49" y="T51"/>
                    </a:cxn>
                    <a:cxn ang="0">
                      <a:pos x="T53" y="T55"/>
                    </a:cxn>
                    <a:cxn ang="0">
                      <a:pos x="T57" y="T59"/>
                    </a:cxn>
                    <a:cxn ang="0">
                      <a:pos x="T61" y="T63"/>
                    </a:cxn>
                    <a:cxn ang="0">
                      <a:pos x="T65" y="T67"/>
                    </a:cxn>
                    <a:cxn ang="0">
                      <a:pos x="T69" y="T71"/>
                    </a:cxn>
                    <a:cxn ang="0">
                      <a:pos x="T73" y="T75"/>
                    </a:cxn>
                    <a:cxn ang="0">
                      <a:pos x="T77" y="T79"/>
                    </a:cxn>
                  </a:cxnLst>
                  <a:rect l="0" t="0" r="r" b="b"/>
                  <a:pathLst>
                    <a:path w="293" h="304">
                      <a:moveTo>
                        <a:pt x="209" y="0"/>
                      </a:moveTo>
                      <a:lnTo>
                        <a:pt x="136" y="16"/>
                      </a:lnTo>
                      <a:lnTo>
                        <a:pt x="68" y="53"/>
                      </a:lnTo>
                      <a:lnTo>
                        <a:pt x="17" y="94"/>
                      </a:lnTo>
                      <a:lnTo>
                        <a:pt x="0" y="111"/>
                      </a:lnTo>
                      <a:lnTo>
                        <a:pt x="13" y="128"/>
                      </a:lnTo>
                      <a:lnTo>
                        <a:pt x="56" y="170"/>
                      </a:lnTo>
                      <a:lnTo>
                        <a:pt x="83" y="184"/>
                      </a:lnTo>
                      <a:lnTo>
                        <a:pt x="90" y="183"/>
                      </a:lnTo>
                      <a:lnTo>
                        <a:pt x="100" y="171"/>
                      </a:lnTo>
                      <a:lnTo>
                        <a:pt x="112" y="156"/>
                      </a:lnTo>
                      <a:lnTo>
                        <a:pt x="126" y="139"/>
                      </a:lnTo>
                      <a:lnTo>
                        <a:pt x="171" y="90"/>
                      </a:lnTo>
                      <a:lnTo>
                        <a:pt x="234" y="40"/>
                      </a:lnTo>
                      <a:lnTo>
                        <a:pt x="251" y="36"/>
                      </a:lnTo>
                      <a:lnTo>
                        <a:pt x="272" y="36"/>
                      </a:lnTo>
                      <a:lnTo>
                        <a:pt x="261" y="22"/>
                      </a:lnTo>
                      <a:lnTo>
                        <a:pt x="246" y="11"/>
                      </a:lnTo>
                      <a:lnTo>
                        <a:pt x="228" y="4"/>
                      </a:lnTo>
                      <a:lnTo>
                        <a:pt x="209" y="0"/>
                      </a:lnTo>
                      <a:close/>
                    </a:path>
                  </a:pathLst>
                </a:custGeom>
                <a:solidFill>
                  <a:srgbClr val="A6CE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</p:grpSp>
          <p:grpSp>
            <p:nvGrpSpPr>
              <p:cNvPr id="7" name="Group 9"/>
              <p:cNvGrpSpPr>
                <a:grpSpLocks/>
              </p:cNvGrpSpPr>
              <p:nvPr/>
            </p:nvGrpSpPr>
            <p:grpSpPr bwMode="auto">
              <a:xfrm>
                <a:off x="4228" y="367"/>
                <a:ext cx="118" cy="237"/>
                <a:chOff x="4228" y="367"/>
                <a:chExt cx="118" cy="237"/>
              </a:xfrm>
            </p:grpSpPr>
            <p:sp>
              <p:nvSpPr>
                <p:cNvPr id="15" name="Freeform 10"/>
                <p:cNvSpPr>
                  <a:spLocks/>
                </p:cNvSpPr>
                <p:nvPr/>
              </p:nvSpPr>
              <p:spPr bwMode="auto">
                <a:xfrm>
                  <a:off x="4228" y="367"/>
                  <a:ext cx="118" cy="237"/>
                </a:xfrm>
                <a:custGeom>
                  <a:avLst/>
                  <a:gdLst>
                    <a:gd name="T0" fmla="+- 0 4294 4228"/>
                    <a:gd name="T1" fmla="*/ T0 w 118"/>
                    <a:gd name="T2" fmla="+- 0 367 367"/>
                    <a:gd name="T3" fmla="*/ 367 h 237"/>
                    <a:gd name="T4" fmla="+- 0 4241 4228"/>
                    <a:gd name="T5" fmla="*/ T4 w 118"/>
                    <a:gd name="T6" fmla="+- 0 407 367"/>
                    <a:gd name="T7" fmla="*/ 407 h 237"/>
                    <a:gd name="T8" fmla="+- 0 4228 4228"/>
                    <a:gd name="T9" fmla="*/ T8 w 118"/>
                    <a:gd name="T10" fmla="+- 0 486 367"/>
                    <a:gd name="T11" fmla="*/ 486 h 237"/>
                    <a:gd name="T12" fmla="+- 0 4231 4228"/>
                    <a:gd name="T13" fmla="*/ T12 w 118"/>
                    <a:gd name="T14" fmla="+- 0 512 367"/>
                    <a:gd name="T15" fmla="*/ 512 h 237"/>
                    <a:gd name="T16" fmla="+- 0 4245 4228"/>
                    <a:gd name="T17" fmla="*/ T16 w 118"/>
                    <a:gd name="T18" fmla="+- 0 574 367"/>
                    <a:gd name="T19" fmla="*/ 574 h 237"/>
                    <a:gd name="T20" fmla="+- 0 4260 4228"/>
                    <a:gd name="T21" fmla="*/ T20 w 118"/>
                    <a:gd name="T22" fmla="+- 0 604 367"/>
                    <a:gd name="T23" fmla="*/ 604 h 237"/>
                    <a:gd name="T24" fmla="+- 0 4272 4228"/>
                    <a:gd name="T25" fmla="*/ T24 w 118"/>
                    <a:gd name="T26" fmla="+- 0 587 367"/>
                    <a:gd name="T27" fmla="*/ 587 h 237"/>
                    <a:gd name="T28" fmla="+- 0 4282 4228"/>
                    <a:gd name="T29" fmla="*/ T28 w 118"/>
                    <a:gd name="T30" fmla="+- 0 570 367"/>
                    <a:gd name="T31" fmla="*/ 570 h 237"/>
                    <a:gd name="T32" fmla="+- 0 4290 4228"/>
                    <a:gd name="T33" fmla="*/ T32 w 118"/>
                    <a:gd name="T34" fmla="+- 0 552 367"/>
                    <a:gd name="T35" fmla="*/ 552 h 237"/>
                    <a:gd name="T36" fmla="+- 0 4290 4228"/>
                    <a:gd name="T37" fmla="*/ T36 w 118"/>
                    <a:gd name="T38" fmla="+- 0 543 367"/>
                    <a:gd name="T39" fmla="*/ 543 h 237"/>
                    <a:gd name="T40" fmla="+- 0 4285 4228"/>
                    <a:gd name="T41" fmla="*/ T40 w 118"/>
                    <a:gd name="T42" fmla="+- 0 535 367"/>
                    <a:gd name="T43" fmla="*/ 535 h 237"/>
                    <a:gd name="T44" fmla="+- 0 4278 4228"/>
                    <a:gd name="T45" fmla="*/ T44 w 118"/>
                    <a:gd name="T46" fmla="+- 0 522 367"/>
                    <a:gd name="T47" fmla="*/ 522 h 237"/>
                    <a:gd name="T48" fmla="+- 0 4253 4228"/>
                    <a:gd name="T49" fmla="*/ T48 w 118"/>
                    <a:gd name="T50" fmla="+- 0 462 367"/>
                    <a:gd name="T51" fmla="*/ 462 h 237"/>
                    <a:gd name="T52" fmla="+- 0 4247 4228"/>
                    <a:gd name="T53" fmla="*/ T52 w 118"/>
                    <a:gd name="T54" fmla="+- 0 417 367"/>
                    <a:gd name="T55" fmla="*/ 417 h 237"/>
                    <a:gd name="T56" fmla="+- 0 4250 4228"/>
                    <a:gd name="T57" fmla="*/ T56 w 118"/>
                    <a:gd name="T58" fmla="+- 0 402 367"/>
                    <a:gd name="T59" fmla="*/ 402 h 237"/>
                    <a:gd name="T60" fmla="+- 0 4263 4228"/>
                    <a:gd name="T61" fmla="*/ T60 w 118"/>
                    <a:gd name="T62" fmla="+- 0 392 367"/>
                    <a:gd name="T63" fmla="*/ 392 h 237"/>
                    <a:gd name="T64" fmla="+- 0 4331 4228"/>
                    <a:gd name="T65" fmla="*/ T64 w 118"/>
                    <a:gd name="T66" fmla="+- 0 392 367"/>
                    <a:gd name="T67" fmla="*/ 392 h 237"/>
                    <a:gd name="T68" fmla="+- 0 4328 4228"/>
                    <a:gd name="T69" fmla="*/ T68 w 118"/>
                    <a:gd name="T70" fmla="+- 0 386 367"/>
                    <a:gd name="T71" fmla="*/ 386 h 237"/>
                    <a:gd name="T72" fmla="+- 0 4315 4228"/>
                    <a:gd name="T73" fmla="*/ T72 w 118"/>
                    <a:gd name="T74" fmla="+- 0 373 367"/>
                    <a:gd name="T75" fmla="*/ 373 h 237"/>
                    <a:gd name="T76" fmla="+- 0 4294 4228"/>
                    <a:gd name="T77" fmla="*/ T76 w 118"/>
                    <a:gd name="T78" fmla="+- 0 367 367"/>
                    <a:gd name="T79" fmla="*/ 367 h 23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  <a:cxn ang="0">
                      <a:pos x="T49" y="T51"/>
                    </a:cxn>
                    <a:cxn ang="0">
                      <a:pos x="T53" y="T55"/>
                    </a:cxn>
                    <a:cxn ang="0">
                      <a:pos x="T57" y="T59"/>
                    </a:cxn>
                    <a:cxn ang="0">
                      <a:pos x="T61" y="T63"/>
                    </a:cxn>
                    <a:cxn ang="0">
                      <a:pos x="T65" y="T67"/>
                    </a:cxn>
                    <a:cxn ang="0">
                      <a:pos x="T69" y="T71"/>
                    </a:cxn>
                    <a:cxn ang="0">
                      <a:pos x="T73" y="T75"/>
                    </a:cxn>
                    <a:cxn ang="0">
                      <a:pos x="T77" y="T79"/>
                    </a:cxn>
                  </a:cxnLst>
                  <a:rect l="0" t="0" r="r" b="b"/>
                  <a:pathLst>
                    <a:path w="118" h="237">
                      <a:moveTo>
                        <a:pt x="66" y="0"/>
                      </a:moveTo>
                      <a:lnTo>
                        <a:pt x="13" y="40"/>
                      </a:lnTo>
                      <a:lnTo>
                        <a:pt x="0" y="119"/>
                      </a:lnTo>
                      <a:lnTo>
                        <a:pt x="3" y="145"/>
                      </a:lnTo>
                      <a:lnTo>
                        <a:pt x="17" y="207"/>
                      </a:lnTo>
                      <a:lnTo>
                        <a:pt x="32" y="237"/>
                      </a:lnTo>
                      <a:lnTo>
                        <a:pt x="44" y="220"/>
                      </a:lnTo>
                      <a:lnTo>
                        <a:pt x="54" y="203"/>
                      </a:lnTo>
                      <a:lnTo>
                        <a:pt x="62" y="185"/>
                      </a:lnTo>
                      <a:lnTo>
                        <a:pt x="62" y="176"/>
                      </a:lnTo>
                      <a:lnTo>
                        <a:pt x="57" y="168"/>
                      </a:lnTo>
                      <a:lnTo>
                        <a:pt x="50" y="155"/>
                      </a:lnTo>
                      <a:lnTo>
                        <a:pt x="25" y="95"/>
                      </a:lnTo>
                      <a:lnTo>
                        <a:pt x="19" y="50"/>
                      </a:lnTo>
                      <a:lnTo>
                        <a:pt x="22" y="35"/>
                      </a:lnTo>
                      <a:lnTo>
                        <a:pt x="35" y="25"/>
                      </a:lnTo>
                      <a:lnTo>
                        <a:pt x="103" y="25"/>
                      </a:lnTo>
                      <a:lnTo>
                        <a:pt x="100" y="19"/>
                      </a:lnTo>
                      <a:lnTo>
                        <a:pt x="87" y="6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solidFill>
                  <a:srgbClr val="00AE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  <p:sp>
              <p:nvSpPr>
                <p:cNvPr id="16" name="Freeform 11"/>
                <p:cNvSpPr>
                  <a:spLocks/>
                </p:cNvSpPr>
                <p:nvPr/>
              </p:nvSpPr>
              <p:spPr bwMode="auto">
                <a:xfrm>
                  <a:off x="4228" y="367"/>
                  <a:ext cx="118" cy="237"/>
                </a:xfrm>
                <a:custGeom>
                  <a:avLst/>
                  <a:gdLst>
                    <a:gd name="T0" fmla="+- 0 4290 4228"/>
                    <a:gd name="T1" fmla="*/ T0 w 118"/>
                    <a:gd name="T2" fmla="+- 0 543 367"/>
                    <a:gd name="T3" fmla="*/ 543 h 237"/>
                    <a:gd name="T4" fmla="+- 0 4290 4228"/>
                    <a:gd name="T5" fmla="*/ T4 w 118"/>
                    <a:gd name="T6" fmla="+- 0 543 367"/>
                    <a:gd name="T7" fmla="*/ 543 h 237"/>
                    <a:gd name="T8" fmla="+- 0 4294 4228"/>
                    <a:gd name="T9" fmla="*/ T8 w 118"/>
                    <a:gd name="T10" fmla="+- 0 549 367"/>
                    <a:gd name="T11" fmla="*/ 549 h 237"/>
                    <a:gd name="T12" fmla="+- 0 4290 4228"/>
                    <a:gd name="T13" fmla="*/ T12 w 118"/>
                    <a:gd name="T14" fmla="+- 0 543 367"/>
                    <a:gd name="T15" fmla="*/ 543 h 23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18" h="237">
                      <a:moveTo>
                        <a:pt x="62" y="176"/>
                      </a:moveTo>
                      <a:lnTo>
                        <a:pt x="62" y="176"/>
                      </a:lnTo>
                      <a:lnTo>
                        <a:pt x="66" y="182"/>
                      </a:lnTo>
                      <a:lnTo>
                        <a:pt x="62" y="176"/>
                      </a:lnTo>
                      <a:close/>
                    </a:path>
                  </a:pathLst>
                </a:custGeom>
                <a:solidFill>
                  <a:srgbClr val="00AE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  <p:sp>
              <p:nvSpPr>
                <p:cNvPr id="17" name="Freeform 12"/>
                <p:cNvSpPr>
                  <a:spLocks/>
                </p:cNvSpPr>
                <p:nvPr/>
              </p:nvSpPr>
              <p:spPr bwMode="auto">
                <a:xfrm>
                  <a:off x="4228" y="367"/>
                  <a:ext cx="118" cy="237"/>
                </a:xfrm>
                <a:custGeom>
                  <a:avLst/>
                  <a:gdLst>
                    <a:gd name="T0" fmla="+- 0 4329 4228"/>
                    <a:gd name="T1" fmla="*/ T0 w 118"/>
                    <a:gd name="T2" fmla="+- 0 468 367"/>
                    <a:gd name="T3" fmla="*/ 468 h 237"/>
                    <a:gd name="T4" fmla="+- 0 4329 4228"/>
                    <a:gd name="T5" fmla="*/ T4 w 118"/>
                    <a:gd name="T6" fmla="+- 0 469 367"/>
                    <a:gd name="T7" fmla="*/ 469 h 237"/>
                    <a:gd name="T8" fmla="+- 0 4330 4228"/>
                    <a:gd name="T9" fmla="*/ T8 w 118"/>
                    <a:gd name="T10" fmla="+- 0 471 367"/>
                    <a:gd name="T11" fmla="*/ 471 h 237"/>
                    <a:gd name="T12" fmla="+- 0 4329 4228"/>
                    <a:gd name="T13" fmla="*/ T12 w 118"/>
                    <a:gd name="T14" fmla="+- 0 468 367"/>
                    <a:gd name="T15" fmla="*/ 468 h 23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18" h="237">
                      <a:moveTo>
                        <a:pt x="101" y="101"/>
                      </a:moveTo>
                      <a:lnTo>
                        <a:pt x="101" y="102"/>
                      </a:lnTo>
                      <a:lnTo>
                        <a:pt x="102" y="104"/>
                      </a:lnTo>
                      <a:lnTo>
                        <a:pt x="101" y="101"/>
                      </a:lnTo>
                      <a:close/>
                    </a:path>
                  </a:pathLst>
                </a:custGeom>
                <a:solidFill>
                  <a:srgbClr val="00AE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  <p:sp>
              <p:nvSpPr>
                <p:cNvPr id="18" name="Freeform 13"/>
                <p:cNvSpPr>
                  <a:spLocks/>
                </p:cNvSpPr>
                <p:nvPr/>
              </p:nvSpPr>
              <p:spPr bwMode="auto">
                <a:xfrm>
                  <a:off x="4228" y="367"/>
                  <a:ext cx="118" cy="237"/>
                </a:xfrm>
                <a:custGeom>
                  <a:avLst/>
                  <a:gdLst>
                    <a:gd name="T0" fmla="+- 0 4327 4228"/>
                    <a:gd name="T1" fmla="*/ T0 w 118"/>
                    <a:gd name="T2" fmla="+- 0 465 367"/>
                    <a:gd name="T3" fmla="*/ 465 h 237"/>
                    <a:gd name="T4" fmla="+- 0 4328 4228"/>
                    <a:gd name="T5" fmla="*/ T4 w 118"/>
                    <a:gd name="T6" fmla="+- 0 469 367"/>
                    <a:gd name="T7" fmla="*/ 469 h 237"/>
                    <a:gd name="T8" fmla="+- 0 4329 4228"/>
                    <a:gd name="T9" fmla="*/ T8 w 118"/>
                    <a:gd name="T10" fmla="+- 0 468 367"/>
                    <a:gd name="T11" fmla="*/ 468 h 237"/>
                    <a:gd name="T12" fmla="+- 0 4327 4228"/>
                    <a:gd name="T13" fmla="*/ T12 w 118"/>
                    <a:gd name="T14" fmla="+- 0 465 367"/>
                    <a:gd name="T15" fmla="*/ 465 h 23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18" h="237">
                      <a:moveTo>
                        <a:pt x="99" y="98"/>
                      </a:moveTo>
                      <a:lnTo>
                        <a:pt x="100" y="102"/>
                      </a:lnTo>
                      <a:lnTo>
                        <a:pt x="101" y="101"/>
                      </a:lnTo>
                      <a:lnTo>
                        <a:pt x="99" y="98"/>
                      </a:lnTo>
                      <a:close/>
                    </a:path>
                  </a:pathLst>
                </a:custGeom>
                <a:solidFill>
                  <a:srgbClr val="00AE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  <p:sp>
              <p:nvSpPr>
                <p:cNvPr id="19" name="Freeform 14"/>
                <p:cNvSpPr>
                  <a:spLocks/>
                </p:cNvSpPr>
                <p:nvPr/>
              </p:nvSpPr>
              <p:spPr bwMode="auto">
                <a:xfrm>
                  <a:off x="4228" y="367"/>
                  <a:ext cx="118" cy="237"/>
                </a:xfrm>
                <a:custGeom>
                  <a:avLst/>
                  <a:gdLst>
                    <a:gd name="T0" fmla="+- 0 4331 4228"/>
                    <a:gd name="T1" fmla="*/ T0 w 118"/>
                    <a:gd name="T2" fmla="+- 0 392 367"/>
                    <a:gd name="T3" fmla="*/ 392 h 237"/>
                    <a:gd name="T4" fmla="+- 0 4263 4228"/>
                    <a:gd name="T5" fmla="*/ T4 w 118"/>
                    <a:gd name="T6" fmla="+- 0 392 367"/>
                    <a:gd name="T7" fmla="*/ 392 h 237"/>
                    <a:gd name="T8" fmla="+- 0 4280 4228"/>
                    <a:gd name="T9" fmla="*/ T8 w 118"/>
                    <a:gd name="T10" fmla="+- 0 399 367"/>
                    <a:gd name="T11" fmla="*/ 399 h 237"/>
                    <a:gd name="T12" fmla="+- 0 4294 4228"/>
                    <a:gd name="T13" fmla="*/ T12 w 118"/>
                    <a:gd name="T14" fmla="+- 0 414 367"/>
                    <a:gd name="T15" fmla="*/ 414 h 237"/>
                    <a:gd name="T16" fmla="+- 0 4308 4228"/>
                    <a:gd name="T17" fmla="*/ T16 w 118"/>
                    <a:gd name="T18" fmla="+- 0 432 367"/>
                    <a:gd name="T19" fmla="*/ 432 h 237"/>
                    <a:gd name="T20" fmla="+- 0 4319 4228"/>
                    <a:gd name="T21" fmla="*/ T20 w 118"/>
                    <a:gd name="T22" fmla="+- 0 449 367"/>
                    <a:gd name="T23" fmla="*/ 449 h 237"/>
                    <a:gd name="T24" fmla="+- 0 4323 4228"/>
                    <a:gd name="T25" fmla="*/ T24 w 118"/>
                    <a:gd name="T26" fmla="+- 0 457 367"/>
                    <a:gd name="T27" fmla="*/ 457 h 237"/>
                    <a:gd name="T28" fmla="+- 0 4329 4228"/>
                    <a:gd name="T29" fmla="*/ T28 w 118"/>
                    <a:gd name="T30" fmla="+- 0 468 367"/>
                    <a:gd name="T31" fmla="*/ 468 h 237"/>
                    <a:gd name="T32" fmla="+- 0 4345 4228"/>
                    <a:gd name="T33" fmla="*/ T32 w 118"/>
                    <a:gd name="T34" fmla="+- 0 432 367"/>
                    <a:gd name="T35" fmla="*/ 432 h 237"/>
                    <a:gd name="T36" fmla="+- 0 4338 4228"/>
                    <a:gd name="T37" fmla="*/ T36 w 118"/>
                    <a:gd name="T38" fmla="+- 0 405 367"/>
                    <a:gd name="T39" fmla="*/ 405 h 237"/>
                    <a:gd name="T40" fmla="+- 0 4331 4228"/>
                    <a:gd name="T41" fmla="*/ T40 w 118"/>
                    <a:gd name="T42" fmla="+- 0 392 367"/>
                    <a:gd name="T43" fmla="*/ 392 h 237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</a:cxnLst>
                  <a:rect l="0" t="0" r="r" b="b"/>
                  <a:pathLst>
                    <a:path w="118" h="237">
                      <a:moveTo>
                        <a:pt x="103" y="25"/>
                      </a:moveTo>
                      <a:lnTo>
                        <a:pt x="35" y="25"/>
                      </a:lnTo>
                      <a:lnTo>
                        <a:pt x="52" y="32"/>
                      </a:lnTo>
                      <a:lnTo>
                        <a:pt x="66" y="47"/>
                      </a:lnTo>
                      <a:lnTo>
                        <a:pt x="80" y="65"/>
                      </a:lnTo>
                      <a:lnTo>
                        <a:pt x="91" y="82"/>
                      </a:lnTo>
                      <a:lnTo>
                        <a:pt x="95" y="90"/>
                      </a:lnTo>
                      <a:lnTo>
                        <a:pt x="101" y="101"/>
                      </a:lnTo>
                      <a:lnTo>
                        <a:pt x="117" y="65"/>
                      </a:lnTo>
                      <a:lnTo>
                        <a:pt x="110" y="38"/>
                      </a:lnTo>
                      <a:lnTo>
                        <a:pt x="103" y="25"/>
                      </a:lnTo>
                      <a:close/>
                    </a:path>
                  </a:pathLst>
                </a:custGeom>
                <a:solidFill>
                  <a:srgbClr val="00AE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</p:grpSp>
          <p:grpSp>
            <p:nvGrpSpPr>
              <p:cNvPr id="8" name="Group 15"/>
              <p:cNvGrpSpPr>
                <a:grpSpLocks/>
              </p:cNvGrpSpPr>
              <p:nvPr/>
            </p:nvGrpSpPr>
            <p:grpSpPr bwMode="auto">
              <a:xfrm>
                <a:off x="4179" y="278"/>
                <a:ext cx="52" cy="86"/>
                <a:chOff x="4179" y="278"/>
                <a:chExt cx="52" cy="86"/>
              </a:xfrm>
            </p:grpSpPr>
            <p:sp>
              <p:nvSpPr>
                <p:cNvPr id="14" name="Freeform 16"/>
                <p:cNvSpPr>
                  <a:spLocks/>
                </p:cNvSpPr>
                <p:nvPr/>
              </p:nvSpPr>
              <p:spPr bwMode="auto">
                <a:xfrm>
                  <a:off x="4179" y="278"/>
                  <a:ext cx="52" cy="86"/>
                </a:xfrm>
                <a:custGeom>
                  <a:avLst/>
                  <a:gdLst>
                    <a:gd name="T0" fmla="+- 0 4201 4179"/>
                    <a:gd name="T1" fmla="*/ T0 w 52"/>
                    <a:gd name="T2" fmla="+- 0 278 278"/>
                    <a:gd name="T3" fmla="*/ 278 h 86"/>
                    <a:gd name="T4" fmla="+- 0 4187 4179"/>
                    <a:gd name="T5" fmla="*/ T4 w 52"/>
                    <a:gd name="T6" fmla="+- 0 289 278"/>
                    <a:gd name="T7" fmla="*/ 289 h 86"/>
                    <a:gd name="T8" fmla="+- 0 4180 4179"/>
                    <a:gd name="T9" fmla="*/ T8 w 52"/>
                    <a:gd name="T10" fmla="+- 0 304 278"/>
                    <a:gd name="T11" fmla="*/ 304 h 86"/>
                    <a:gd name="T12" fmla="+- 0 4179 4179"/>
                    <a:gd name="T13" fmla="*/ T12 w 52"/>
                    <a:gd name="T14" fmla="+- 0 322 278"/>
                    <a:gd name="T15" fmla="*/ 322 h 86"/>
                    <a:gd name="T16" fmla="+- 0 4184 4179"/>
                    <a:gd name="T17" fmla="*/ T16 w 52"/>
                    <a:gd name="T18" fmla="+- 0 342 278"/>
                    <a:gd name="T19" fmla="*/ 342 h 86"/>
                    <a:gd name="T20" fmla="+- 0 4196 4179"/>
                    <a:gd name="T21" fmla="*/ T20 w 52"/>
                    <a:gd name="T22" fmla="+- 0 362 278"/>
                    <a:gd name="T23" fmla="*/ 362 h 86"/>
                    <a:gd name="T24" fmla="+- 0 4211 4179"/>
                    <a:gd name="T25" fmla="*/ T24 w 52"/>
                    <a:gd name="T26" fmla="+- 0 364 278"/>
                    <a:gd name="T27" fmla="*/ 364 h 86"/>
                    <a:gd name="T28" fmla="+- 0 4225 4179"/>
                    <a:gd name="T29" fmla="*/ T28 w 52"/>
                    <a:gd name="T30" fmla="+- 0 351 278"/>
                    <a:gd name="T31" fmla="*/ 351 h 86"/>
                    <a:gd name="T32" fmla="+- 0 4231 4179"/>
                    <a:gd name="T33" fmla="*/ T32 w 52"/>
                    <a:gd name="T34" fmla="+- 0 332 278"/>
                    <a:gd name="T35" fmla="*/ 332 h 86"/>
                    <a:gd name="T36" fmla="+- 0 4231 4179"/>
                    <a:gd name="T37" fmla="*/ T36 w 52"/>
                    <a:gd name="T38" fmla="+- 0 312 278"/>
                    <a:gd name="T39" fmla="*/ 312 h 86"/>
                    <a:gd name="T40" fmla="+- 0 4225 4179"/>
                    <a:gd name="T41" fmla="*/ T40 w 52"/>
                    <a:gd name="T42" fmla="+- 0 293 278"/>
                    <a:gd name="T43" fmla="*/ 293 h 86"/>
                    <a:gd name="T44" fmla="+- 0 4216 4179"/>
                    <a:gd name="T45" fmla="*/ T44 w 52"/>
                    <a:gd name="T46" fmla="+- 0 283 278"/>
                    <a:gd name="T47" fmla="*/ 283 h 86"/>
                    <a:gd name="T48" fmla="+- 0 4201 4179"/>
                    <a:gd name="T49" fmla="*/ T48 w 52"/>
                    <a:gd name="T50" fmla="+- 0 278 278"/>
                    <a:gd name="T51" fmla="*/ 278 h 8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  <a:cxn ang="0">
                      <a:pos x="T49" y="T51"/>
                    </a:cxn>
                  </a:cxnLst>
                  <a:rect l="0" t="0" r="r" b="b"/>
                  <a:pathLst>
                    <a:path w="52" h="86">
                      <a:moveTo>
                        <a:pt x="22" y="0"/>
                      </a:moveTo>
                      <a:lnTo>
                        <a:pt x="8" y="11"/>
                      </a:lnTo>
                      <a:lnTo>
                        <a:pt x="1" y="26"/>
                      </a:lnTo>
                      <a:lnTo>
                        <a:pt x="0" y="44"/>
                      </a:lnTo>
                      <a:lnTo>
                        <a:pt x="5" y="64"/>
                      </a:lnTo>
                      <a:lnTo>
                        <a:pt x="17" y="84"/>
                      </a:lnTo>
                      <a:lnTo>
                        <a:pt x="32" y="86"/>
                      </a:lnTo>
                      <a:lnTo>
                        <a:pt x="46" y="73"/>
                      </a:lnTo>
                      <a:lnTo>
                        <a:pt x="52" y="54"/>
                      </a:lnTo>
                      <a:lnTo>
                        <a:pt x="52" y="34"/>
                      </a:lnTo>
                      <a:lnTo>
                        <a:pt x="46" y="15"/>
                      </a:lnTo>
                      <a:lnTo>
                        <a:pt x="37" y="5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</p:grpSp>
          <p:grpSp>
            <p:nvGrpSpPr>
              <p:cNvPr id="9" name="Group 17"/>
              <p:cNvGrpSpPr>
                <a:grpSpLocks/>
              </p:cNvGrpSpPr>
              <p:nvPr/>
            </p:nvGrpSpPr>
            <p:grpSpPr bwMode="auto">
              <a:xfrm>
                <a:off x="4229" y="13"/>
                <a:ext cx="125" cy="273"/>
                <a:chOff x="4229" y="13"/>
                <a:chExt cx="125" cy="273"/>
              </a:xfrm>
            </p:grpSpPr>
            <p:sp>
              <p:nvSpPr>
                <p:cNvPr id="10" name="Freeform 18"/>
                <p:cNvSpPr>
                  <a:spLocks/>
                </p:cNvSpPr>
                <p:nvPr/>
              </p:nvSpPr>
              <p:spPr bwMode="auto">
                <a:xfrm>
                  <a:off x="4229" y="13"/>
                  <a:ext cx="125" cy="273"/>
                </a:xfrm>
                <a:custGeom>
                  <a:avLst/>
                  <a:gdLst>
                    <a:gd name="T0" fmla="+- 0 4272 4229"/>
                    <a:gd name="T1" fmla="*/ T0 w 125"/>
                    <a:gd name="T2" fmla="+- 0 13 13"/>
                    <a:gd name="T3" fmla="*/ 13 h 273"/>
                    <a:gd name="T4" fmla="+- 0 4238 4229"/>
                    <a:gd name="T5" fmla="*/ T4 w 125"/>
                    <a:gd name="T6" fmla="+- 0 81 13"/>
                    <a:gd name="T7" fmla="*/ 81 h 273"/>
                    <a:gd name="T8" fmla="+- 0 4229 4229"/>
                    <a:gd name="T9" fmla="*/ T8 w 125"/>
                    <a:gd name="T10" fmla="+- 0 148 13"/>
                    <a:gd name="T11" fmla="*/ 148 h 273"/>
                    <a:gd name="T12" fmla="+- 0 4230 4229"/>
                    <a:gd name="T13" fmla="*/ T12 w 125"/>
                    <a:gd name="T14" fmla="+- 0 170 13"/>
                    <a:gd name="T15" fmla="*/ 170 h 273"/>
                    <a:gd name="T16" fmla="+- 0 4246 4229"/>
                    <a:gd name="T17" fmla="*/ T16 w 125"/>
                    <a:gd name="T18" fmla="+- 0 245 13"/>
                    <a:gd name="T19" fmla="*/ 245 h 273"/>
                    <a:gd name="T20" fmla="+- 0 4291 4229"/>
                    <a:gd name="T21" fmla="*/ T20 w 125"/>
                    <a:gd name="T22" fmla="+- 0 285 13"/>
                    <a:gd name="T23" fmla="*/ 285 h 273"/>
                    <a:gd name="T24" fmla="+- 0 4311 4229"/>
                    <a:gd name="T25" fmla="*/ T24 w 125"/>
                    <a:gd name="T26" fmla="+- 0 279 13"/>
                    <a:gd name="T27" fmla="*/ 279 h 273"/>
                    <a:gd name="T28" fmla="+- 0 4328 4229"/>
                    <a:gd name="T29" fmla="*/ T28 w 125"/>
                    <a:gd name="T30" fmla="+- 0 268 13"/>
                    <a:gd name="T31" fmla="*/ 268 h 273"/>
                    <a:gd name="T32" fmla="+- 0 4342 4229"/>
                    <a:gd name="T33" fmla="*/ T32 w 125"/>
                    <a:gd name="T34" fmla="+- 0 254 13"/>
                    <a:gd name="T35" fmla="*/ 254 h 273"/>
                    <a:gd name="T36" fmla="+- 0 4343 4229"/>
                    <a:gd name="T37" fmla="*/ T36 w 125"/>
                    <a:gd name="T38" fmla="+- 0 252 13"/>
                    <a:gd name="T39" fmla="*/ 252 h 273"/>
                    <a:gd name="T40" fmla="+- 0 4270 4229"/>
                    <a:gd name="T41" fmla="*/ T40 w 125"/>
                    <a:gd name="T42" fmla="+- 0 252 13"/>
                    <a:gd name="T43" fmla="*/ 252 h 273"/>
                    <a:gd name="T44" fmla="+- 0 4256 4229"/>
                    <a:gd name="T45" fmla="*/ T44 w 125"/>
                    <a:gd name="T46" fmla="+- 0 249 13"/>
                    <a:gd name="T47" fmla="*/ 249 h 273"/>
                    <a:gd name="T48" fmla="+- 0 4250 4229"/>
                    <a:gd name="T49" fmla="*/ T48 w 125"/>
                    <a:gd name="T50" fmla="+- 0 233 13"/>
                    <a:gd name="T51" fmla="*/ 233 h 273"/>
                    <a:gd name="T52" fmla="+- 0 4249 4229"/>
                    <a:gd name="T53" fmla="*/ T52 w 125"/>
                    <a:gd name="T54" fmla="+- 0 214 13"/>
                    <a:gd name="T55" fmla="*/ 214 h 273"/>
                    <a:gd name="T56" fmla="+- 0 4252 4229"/>
                    <a:gd name="T57" fmla="*/ T56 w 125"/>
                    <a:gd name="T58" fmla="+- 0 193 13"/>
                    <a:gd name="T59" fmla="*/ 193 h 273"/>
                    <a:gd name="T60" fmla="+- 0 4276 4229"/>
                    <a:gd name="T61" fmla="*/ T60 w 125"/>
                    <a:gd name="T62" fmla="+- 0 128 13"/>
                    <a:gd name="T63" fmla="*/ 128 h 273"/>
                    <a:gd name="T64" fmla="+- 0 4300 4229"/>
                    <a:gd name="T65" fmla="*/ T64 w 125"/>
                    <a:gd name="T66" fmla="+- 0 87 13"/>
                    <a:gd name="T67" fmla="*/ 87 h 273"/>
                    <a:gd name="T68" fmla="+- 0 4272 4229"/>
                    <a:gd name="T69" fmla="*/ T68 w 125"/>
                    <a:gd name="T70" fmla="+- 0 13 13"/>
                    <a:gd name="T71" fmla="*/ 13 h 27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  <a:cxn ang="0">
                      <a:pos x="T45" y="T47"/>
                    </a:cxn>
                    <a:cxn ang="0">
                      <a:pos x="T49" y="T51"/>
                    </a:cxn>
                    <a:cxn ang="0">
                      <a:pos x="T53" y="T55"/>
                    </a:cxn>
                    <a:cxn ang="0">
                      <a:pos x="T57" y="T59"/>
                    </a:cxn>
                    <a:cxn ang="0">
                      <a:pos x="T61" y="T63"/>
                    </a:cxn>
                    <a:cxn ang="0">
                      <a:pos x="T65" y="T67"/>
                    </a:cxn>
                    <a:cxn ang="0">
                      <a:pos x="T69" y="T71"/>
                    </a:cxn>
                  </a:cxnLst>
                  <a:rect l="0" t="0" r="r" b="b"/>
                  <a:pathLst>
                    <a:path w="125" h="273">
                      <a:moveTo>
                        <a:pt x="43" y="0"/>
                      </a:moveTo>
                      <a:lnTo>
                        <a:pt x="9" y="68"/>
                      </a:lnTo>
                      <a:lnTo>
                        <a:pt x="0" y="135"/>
                      </a:lnTo>
                      <a:lnTo>
                        <a:pt x="1" y="157"/>
                      </a:lnTo>
                      <a:lnTo>
                        <a:pt x="17" y="232"/>
                      </a:lnTo>
                      <a:lnTo>
                        <a:pt x="62" y="272"/>
                      </a:lnTo>
                      <a:lnTo>
                        <a:pt x="82" y="266"/>
                      </a:lnTo>
                      <a:lnTo>
                        <a:pt x="99" y="255"/>
                      </a:lnTo>
                      <a:lnTo>
                        <a:pt x="113" y="241"/>
                      </a:lnTo>
                      <a:lnTo>
                        <a:pt x="114" y="239"/>
                      </a:lnTo>
                      <a:lnTo>
                        <a:pt x="41" y="239"/>
                      </a:lnTo>
                      <a:lnTo>
                        <a:pt x="27" y="236"/>
                      </a:lnTo>
                      <a:lnTo>
                        <a:pt x="21" y="220"/>
                      </a:lnTo>
                      <a:lnTo>
                        <a:pt x="20" y="201"/>
                      </a:lnTo>
                      <a:lnTo>
                        <a:pt x="23" y="180"/>
                      </a:lnTo>
                      <a:lnTo>
                        <a:pt x="47" y="115"/>
                      </a:lnTo>
                      <a:lnTo>
                        <a:pt x="71" y="74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ED1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  <p:sp>
              <p:nvSpPr>
                <p:cNvPr id="11" name="Freeform 19"/>
                <p:cNvSpPr>
                  <a:spLocks/>
                </p:cNvSpPr>
                <p:nvPr/>
              </p:nvSpPr>
              <p:spPr bwMode="auto">
                <a:xfrm>
                  <a:off x="4229" y="13"/>
                  <a:ext cx="125" cy="273"/>
                </a:xfrm>
                <a:custGeom>
                  <a:avLst/>
                  <a:gdLst>
                    <a:gd name="T0" fmla="+- 0 4334 4229"/>
                    <a:gd name="T1" fmla="*/ T0 w 125"/>
                    <a:gd name="T2" fmla="+- 0 184 13"/>
                    <a:gd name="T3" fmla="*/ 184 h 273"/>
                    <a:gd name="T4" fmla="+- 0 4328 4229"/>
                    <a:gd name="T5" fmla="*/ T4 w 125"/>
                    <a:gd name="T6" fmla="+- 0 192 13"/>
                    <a:gd name="T7" fmla="*/ 192 h 273"/>
                    <a:gd name="T8" fmla="+- 0 4318 4229"/>
                    <a:gd name="T9" fmla="*/ T8 w 125"/>
                    <a:gd name="T10" fmla="+- 0 208 13"/>
                    <a:gd name="T11" fmla="*/ 208 h 273"/>
                    <a:gd name="T12" fmla="+- 0 4304 4229"/>
                    <a:gd name="T13" fmla="*/ T12 w 125"/>
                    <a:gd name="T14" fmla="+- 0 226 13"/>
                    <a:gd name="T15" fmla="*/ 226 h 273"/>
                    <a:gd name="T16" fmla="+- 0 4291 4229"/>
                    <a:gd name="T17" fmla="*/ T16 w 125"/>
                    <a:gd name="T18" fmla="+- 0 241 13"/>
                    <a:gd name="T19" fmla="*/ 241 h 273"/>
                    <a:gd name="T20" fmla="+- 0 4270 4229"/>
                    <a:gd name="T21" fmla="*/ T20 w 125"/>
                    <a:gd name="T22" fmla="+- 0 252 13"/>
                    <a:gd name="T23" fmla="*/ 252 h 273"/>
                    <a:gd name="T24" fmla="+- 0 4343 4229"/>
                    <a:gd name="T25" fmla="*/ T24 w 125"/>
                    <a:gd name="T26" fmla="+- 0 252 13"/>
                    <a:gd name="T27" fmla="*/ 252 h 273"/>
                    <a:gd name="T28" fmla="+- 0 4354 4229"/>
                    <a:gd name="T29" fmla="*/ T28 w 125"/>
                    <a:gd name="T30" fmla="+- 0 236 13"/>
                    <a:gd name="T31" fmla="*/ 236 h 273"/>
                    <a:gd name="T32" fmla="+- 0 4348 4229"/>
                    <a:gd name="T33" fmla="*/ T32 w 125"/>
                    <a:gd name="T34" fmla="+- 0 217 13"/>
                    <a:gd name="T35" fmla="*/ 217 h 273"/>
                    <a:gd name="T36" fmla="+- 0 4341 4229"/>
                    <a:gd name="T37" fmla="*/ T36 w 125"/>
                    <a:gd name="T38" fmla="+- 0 198 13"/>
                    <a:gd name="T39" fmla="*/ 198 h 273"/>
                    <a:gd name="T40" fmla="+- 0 4334 4229"/>
                    <a:gd name="T41" fmla="*/ T40 w 125"/>
                    <a:gd name="T42" fmla="+- 0 184 13"/>
                    <a:gd name="T43" fmla="*/ 184 h 27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  <a:cxn ang="0">
                      <a:pos x="T17" y="T19"/>
                    </a:cxn>
                    <a:cxn ang="0">
                      <a:pos x="T21" y="T23"/>
                    </a:cxn>
                    <a:cxn ang="0">
                      <a:pos x="T25" y="T27"/>
                    </a:cxn>
                    <a:cxn ang="0">
                      <a:pos x="T29" y="T31"/>
                    </a:cxn>
                    <a:cxn ang="0">
                      <a:pos x="T33" y="T35"/>
                    </a:cxn>
                    <a:cxn ang="0">
                      <a:pos x="T37" y="T39"/>
                    </a:cxn>
                    <a:cxn ang="0">
                      <a:pos x="T41" y="T43"/>
                    </a:cxn>
                  </a:cxnLst>
                  <a:rect l="0" t="0" r="r" b="b"/>
                  <a:pathLst>
                    <a:path w="125" h="273">
                      <a:moveTo>
                        <a:pt x="105" y="171"/>
                      </a:moveTo>
                      <a:lnTo>
                        <a:pt x="99" y="179"/>
                      </a:lnTo>
                      <a:lnTo>
                        <a:pt x="89" y="195"/>
                      </a:lnTo>
                      <a:lnTo>
                        <a:pt x="75" y="213"/>
                      </a:lnTo>
                      <a:lnTo>
                        <a:pt x="62" y="228"/>
                      </a:lnTo>
                      <a:lnTo>
                        <a:pt x="41" y="239"/>
                      </a:lnTo>
                      <a:lnTo>
                        <a:pt x="114" y="239"/>
                      </a:lnTo>
                      <a:lnTo>
                        <a:pt x="125" y="223"/>
                      </a:lnTo>
                      <a:lnTo>
                        <a:pt x="119" y="204"/>
                      </a:lnTo>
                      <a:lnTo>
                        <a:pt x="112" y="185"/>
                      </a:lnTo>
                      <a:lnTo>
                        <a:pt x="105" y="171"/>
                      </a:lnTo>
                      <a:close/>
                    </a:path>
                  </a:pathLst>
                </a:custGeom>
                <a:solidFill>
                  <a:srgbClr val="ED1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  <p:sp>
              <p:nvSpPr>
                <p:cNvPr id="12" name="Freeform 20"/>
                <p:cNvSpPr>
                  <a:spLocks/>
                </p:cNvSpPr>
                <p:nvPr/>
              </p:nvSpPr>
              <p:spPr bwMode="auto">
                <a:xfrm>
                  <a:off x="4229" y="13"/>
                  <a:ext cx="125" cy="273"/>
                </a:xfrm>
                <a:custGeom>
                  <a:avLst/>
                  <a:gdLst>
                    <a:gd name="T0" fmla="+- 0 4300 4229"/>
                    <a:gd name="T1" fmla="*/ T0 w 125"/>
                    <a:gd name="T2" fmla="+- 0 87 13"/>
                    <a:gd name="T3" fmla="*/ 87 h 273"/>
                    <a:gd name="T4" fmla="+- 0 4297 4229"/>
                    <a:gd name="T5" fmla="*/ T4 w 125"/>
                    <a:gd name="T6" fmla="+- 0 91 13"/>
                    <a:gd name="T7" fmla="*/ 91 h 273"/>
                    <a:gd name="T8" fmla="+- 0 4300 4229"/>
                    <a:gd name="T9" fmla="*/ T8 w 125"/>
                    <a:gd name="T10" fmla="+- 0 88 13"/>
                    <a:gd name="T11" fmla="*/ 88 h 273"/>
                    <a:gd name="T12" fmla="+- 0 4300 4229"/>
                    <a:gd name="T13" fmla="*/ T12 w 125"/>
                    <a:gd name="T14" fmla="+- 0 87 13"/>
                    <a:gd name="T15" fmla="*/ 87 h 27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25" h="273">
                      <a:moveTo>
                        <a:pt x="71" y="74"/>
                      </a:moveTo>
                      <a:lnTo>
                        <a:pt x="68" y="78"/>
                      </a:lnTo>
                      <a:lnTo>
                        <a:pt x="71" y="75"/>
                      </a:lnTo>
                      <a:lnTo>
                        <a:pt x="71" y="74"/>
                      </a:lnTo>
                      <a:close/>
                    </a:path>
                  </a:pathLst>
                </a:custGeom>
                <a:solidFill>
                  <a:srgbClr val="ED1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  <p:sp>
              <p:nvSpPr>
                <p:cNvPr id="13" name="Freeform 21"/>
                <p:cNvSpPr>
                  <a:spLocks/>
                </p:cNvSpPr>
                <p:nvPr/>
              </p:nvSpPr>
              <p:spPr bwMode="auto">
                <a:xfrm>
                  <a:off x="4229" y="13"/>
                  <a:ext cx="125" cy="273"/>
                </a:xfrm>
                <a:custGeom>
                  <a:avLst/>
                  <a:gdLst>
                    <a:gd name="T0" fmla="+- 0 4301 4229"/>
                    <a:gd name="T1" fmla="*/ T0 w 125"/>
                    <a:gd name="T2" fmla="+- 0 85 13"/>
                    <a:gd name="T3" fmla="*/ 85 h 273"/>
                    <a:gd name="T4" fmla="+- 0 4300 4229"/>
                    <a:gd name="T5" fmla="*/ T4 w 125"/>
                    <a:gd name="T6" fmla="+- 0 87 13"/>
                    <a:gd name="T7" fmla="*/ 87 h 273"/>
                    <a:gd name="T8" fmla="+- 0 4301 4229"/>
                    <a:gd name="T9" fmla="*/ T8 w 125"/>
                    <a:gd name="T10" fmla="+- 0 85 13"/>
                    <a:gd name="T11" fmla="*/ 85 h 27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125" h="273">
                      <a:moveTo>
                        <a:pt x="72" y="72"/>
                      </a:moveTo>
                      <a:lnTo>
                        <a:pt x="71" y="74"/>
                      </a:lnTo>
                      <a:lnTo>
                        <a:pt x="72" y="72"/>
                      </a:lnTo>
                      <a:close/>
                    </a:path>
                  </a:pathLst>
                </a:custGeom>
                <a:solidFill>
                  <a:srgbClr val="ED1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/>
                </a:p>
              </p:txBody>
            </p:sp>
          </p:grpSp>
        </p:grpSp>
        <p:sp>
          <p:nvSpPr>
            <p:cNvPr id="24" name="Dikdörtgen 23"/>
            <p:cNvSpPr/>
            <p:nvPr/>
          </p:nvSpPr>
          <p:spPr>
            <a:xfrm>
              <a:off x="3837682" y="2604710"/>
              <a:ext cx="104067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0" dirty="0">
                  <a:solidFill>
                    <a:schemeClr val="tx2"/>
                  </a:solidFill>
                </a:rPr>
                <a:t>İSKEP</a:t>
              </a:r>
              <a:endParaRPr lang="tr-TR" sz="2400" b="0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055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3" y="1071562"/>
            <a:ext cx="7848600" cy="914400"/>
          </a:xfrm>
        </p:spPr>
        <p:txBody>
          <a:bodyPr/>
          <a:lstStyle/>
          <a:p>
            <a:pPr>
              <a:defRPr/>
            </a:pPr>
            <a:r>
              <a:rPr lang="tr-TR" sz="2000" dirty="0" err="1" smtClean="0">
                <a:effectLst/>
              </a:rPr>
              <a:t>List</a:t>
            </a:r>
            <a:r>
              <a:rPr lang="tr-TR" sz="2000" dirty="0" smtClean="0">
                <a:effectLst/>
              </a:rPr>
              <a:t> of </a:t>
            </a:r>
            <a:r>
              <a:rPr lang="tr-TR" sz="2000" dirty="0" err="1" smtClean="0">
                <a:effectLst/>
              </a:rPr>
              <a:t>Ongoing</a:t>
            </a:r>
            <a:r>
              <a:rPr lang="tr-TR" sz="2000" dirty="0" smtClean="0">
                <a:effectLst/>
              </a:rPr>
              <a:t> Operations</a:t>
            </a:r>
            <a:endParaRPr lang="en-US" sz="2000" dirty="0">
              <a:effectLst/>
            </a:endParaRPr>
          </a:p>
        </p:txBody>
      </p:sp>
      <p:sp>
        <p:nvSpPr>
          <p:cNvPr id="4100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2261E2C7-8821-4E4E-BB1E-A69228C18106}" type="slidenum">
              <a:rPr lang="es-ES" sz="1400">
                <a:solidFill>
                  <a:srgbClr val="3D4E84"/>
                </a:solidFill>
                <a:latin typeface="Arial" charset="0"/>
              </a:rPr>
              <a:pPr eaLnBrk="1" hangingPunct="1"/>
              <a:t>2</a:t>
            </a:fld>
            <a:endParaRPr lang="es-ES" sz="1400">
              <a:solidFill>
                <a:srgbClr val="3D4E84"/>
              </a:solidFill>
              <a:latin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4512" y="1981199"/>
            <a:ext cx="8008937" cy="3448051"/>
          </a:xfrm>
        </p:spPr>
        <p:txBody>
          <a:bodyPr/>
          <a:lstStyle/>
          <a:p>
            <a:pPr algn="just"/>
            <a:r>
              <a:rPr lang="en-US" sz="1500" dirty="0" smtClean="0"/>
              <a:t>Measure 1.1: Woman in Business</a:t>
            </a:r>
          </a:p>
          <a:p>
            <a:pPr algn="just"/>
            <a:r>
              <a:rPr lang="en-US" sz="1500" dirty="0" smtClean="0"/>
              <a:t>Measure 1.3 Promoting Registered Employment through Better Guidance and Inspection-II</a:t>
            </a:r>
          </a:p>
          <a:p>
            <a:pPr algn="just"/>
            <a:r>
              <a:rPr lang="en-US" sz="1500" dirty="0" smtClean="0"/>
              <a:t>Measure 2.1: Increasing Enrolment Rates Especially For Girls In Secondary Education-II</a:t>
            </a:r>
          </a:p>
          <a:p>
            <a:pPr algn="just"/>
            <a:r>
              <a:rPr lang="en-US" sz="1500" dirty="0" smtClean="0"/>
              <a:t>Measure 2.2: Improving the Quality of Vocational and Technical Education in Turkey</a:t>
            </a:r>
          </a:p>
          <a:p>
            <a:pPr algn="just"/>
            <a:r>
              <a:rPr lang="en-US" sz="1500" dirty="0" smtClean="0"/>
              <a:t>Measure 3.2: Increasing Adaptability of Employers and Employees to the Changes in Global Economy</a:t>
            </a:r>
          </a:p>
          <a:p>
            <a:pPr algn="just"/>
            <a:r>
              <a:rPr lang="en-US" sz="1500" dirty="0" smtClean="0"/>
              <a:t>Measure 3.2: Increasing Adaptability of Employers and Employees in Tourism Sector</a:t>
            </a:r>
          </a:p>
          <a:p>
            <a:pPr algn="just"/>
            <a:r>
              <a:rPr lang="en-US" sz="1500" dirty="0" smtClean="0"/>
              <a:t>Measure 3.2: Increasing Adaptability of Tradesmen and Craftsmen</a:t>
            </a:r>
          </a:p>
          <a:p>
            <a:pPr algn="just"/>
            <a:r>
              <a:rPr lang="en-US" sz="1500" dirty="0" smtClean="0"/>
              <a:t>Measure 4.1: Employment and Social Support Services Coordination and Implementation Model for the Integration of Disadvantaged Persons</a:t>
            </a:r>
          </a:p>
          <a:p>
            <a:endParaRPr lang="en-US" sz="1500" b="1" dirty="0"/>
          </a:p>
        </p:txBody>
      </p:sp>
    </p:spTree>
    <p:extLst>
      <p:ext uri="{BB962C8B-B14F-4D97-AF65-F5344CB8AC3E}">
        <p14:creationId xmlns:p14="http://schemas.microsoft.com/office/powerpoint/2010/main" val="174193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2" y="1209675"/>
            <a:ext cx="8066087" cy="952500"/>
          </a:xfrm>
        </p:spPr>
        <p:txBody>
          <a:bodyPr/>
          <a:lstStyle/>
          <a:p>
            <a:pPr>
              <a:defRPr/>
            </a:pPr>
            <a:r>
              <a:rPr lang="tr-TR" dirty="0" err="1"/>
              <a:t>Measure</a:t>
            </a:r>
            <a:r>
              <a:rPr lang="tr-TR" dirty="0"/>
              <a:t> </a:t>
            </a:r>
            <a:r>
              <a:rPr lang="tr-TR" dirty="0" smtClean="0"/>
              <a:t>5.1 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sz="2000" dirty="0" smtClean="0">
                <a:effectLst/>
              </a:rPr>
              <a:t>Technical Assistance </a:t>
            </a:r>
            <a:r>
              <a:rPr lang="tr-TR" sz="2000" dirty="0" err="1" smtClean="0">
                <a:effectLst/>
              </a:rPr>
              <a:t>for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Implementation</a:t>
            </a:r>
            <a:r>
              <a:rPr lang="tr-TR" sz="2000" dirty="0" smtClean="0">
                <a:effectLst/>
              </a:rPr>
              <a:t> of Human </a:t>
            </a:r>
            <a:r>
              <a:rPr lang="tr-TR" sz="2000" dirty="0" err="1" smtClean="0">
                <a:effectLst/>
              </a:rPr>
              <a:t>Resources</a:t>
            </a:r>
            <a:r>
              <a:rPr lang="tr-TR" sz="2000" dirty="0" smtClean="0">
                <a:effectLst/>
              </a:rPr>
              <a:t> Development </a:t>
            </a:r>
            <a:r>
              <a:rPr lang="tr-TR" sz="2000" dirty="0" err="1" smtClean="0">
                <a:effectLst/>
              </a:rPr>
              <a:t>Operational</a:t>
            </a:r>
            <a:r>
              <a:rPr lang="tr-TR" sz="2000" dirty="0" smtClean="0">
                <a:effectLst/>
              </a:rPr>
              <a:t> Programme </a:t>
            </a:r>
            <a:endParaRPr lang="tr-TR" dirty="0">
              <a:effectLst/>
            </a:endParaRPr>
          </a:p>
        </p:txBody>
      </p:sp>
      <p:sp>
        <p:nvSpPr>
          <p:cNvPr id="4100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2261E2C7-8821-4E4E-BB1E-A69228C18106}" type="slidenum">
              <a:rPr lang="es-ES" sz="1400">
                <a:solidFill>
                  <a:srgbClr val="3D4E84"/>
                </a:solidFill>
                <a:latin typeface="Arial" charset="0"/>
              </a:rPr>
              <a:pPr eaLnBrk="1" hangingPunct="1"/>
              <a:t>20</a:t>
            </a:fld>
            <a:endParaRPr lang="es-ES" sz="1400">
              <a:solidFill>
                <a:srgbClr val="3D4E84"/>
              </a:solidFill>
              <a:latin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399" y="2476500"/>
            <a:ext cx="8000999" cy="4171950"/>
          </a:xfrm>
        </p:spPr>
        <p:txBody>
          <a:bodyPr/>
          <a:lstStyle/>
          <a:p>
            <a:pPr marL="0" lvl="0" indent="0" algn="just">
              <a:buNone/>
            </a:pPr>
            <a:endParaRPr lang="tr-TR" sz="1800" dirty="0"/>
          </a:p>
          <a:p>
            <a:pPr algn="just"/>
            <a:r>
              <a:rPr lang="tr-TR" sz="1800" dirty="0" err="1"/>
              <a:t>The</a:t>
            </a:r>
            <a:r>
              <a:rPr lang="tr-TR" sz="1800" dirty="0"/>
              <a:t> Project Budget is €3.709.135. </a:t>
            </a:r>
          </a:p>
          <a:p>
            <a:pPr algn="just"/>
            <a:r>
              <a:rPr lang="tr-TR" sz="1800" dirty="0" err="1"/>
              <a:t>The</a:t>
            </a:r>
            <a:r>
              <a:rPr lang="tr-TR" sz="1800" dirty="0"/>
              <a:t> </a:t>
            </a:r>
            <a:r>
              <a:rPr lang="tr-TR" sz="1800" dirty="0" err="1"/>
              <a:t>project</a:t>
            </a:r>
            <a:r>
              <a:rPr lang="tr-TR" sz="1800" dirty="0"/>
              <a:t> </a:t>
            </a:r>
            <a:r>
              <a:rPr lang="tr-TR" sz="1800" dirty="0" err="1"/>
              <a:t>implementation</a:t>
            </a:r>
            <a:r>
              <a:rPr lang="tr-TR" sz="1800" dirty="0"/>
              <a:t> </a:t>
            </a:r>
            <a:r>
              <a:rPr lang="tr-TR" sz="1800" dirty="0" err="1"/>
              <a:t>period</a:t>
            </a:r>
            <a:r>
              <a:rPr lang="tr-TR" sz="1800" dirty="0"/>
              <a:t> is 36 </a:t>
            </a:r>
            <a:r>
              <a:rPr lang="tr-TR" sz="1800" dirty="0" err="1"/>
              <a:t>months</a:t>
            </a:r>
            <a:r>
              <a:rPr lang="tr-TR" sz="1800" dirty="0"/>
              <a:t>.</a:t>
            </a:r>
          </a:p>
          <a:p>
            <a:pPr lvl="0" algn="just"/>
            <a:r>
              <a:rPr lang="en-GB" sz="1800" dirty="0" smtClean="0"/>
              <a:t>Increased </a:t>
            </a:r>
            <a:r>
              <a:rPr lang="en-GB" sz="1800" dirty="0"/>
              <a:t>institutional, technical and administrative capacity of </a:t>
            </a:r>
            <a:r>
              <a:rPr lang="en-GB" sz="1800" dirty="0" err="1"/>
              <a:t>MoLSS</a:t>
            </a:r>
            <a:r>
              <a:rPr lang="en-GB" sz="1800" dirty="0"/>
              <a:t>, EU Coordination Department </a:t>
            </a:r>
            <a:r>
              <a:rPr lang="en-GB" sz="1800" dirty="0" smtClean="0"/>
              <a:t>for</a:t>
            </a:r>
            <a:r>
              <a:rPr lang="tr-TR" sz="1800" dirty="0" smtClean="0"/>
              <a:t>:</a:t>
            </a:r>
          </a:p>
          <a:p>
            <a:pPr lvl="1" algn="just"/>
            <a:r>
              <a:rPr lang="tr-TR" sz="1600" dirty="0"/>
              <a:t>P</a:t>
            </a:r>
            <a:r>
              <a:rPr lang="en-GB" sz="1600" dirty="0" err="1" smtClean="0"/>
              <a:t>roject</a:t>
            </a:r>
            <a:r>
              <a:rPr lang="en-GB" sz="1600" dirty="0" smtClean="0"/>
              <a:t> </a:t>
            </a:r>
            <a:r>
              <a:rPr lang="en-GB" sz="1600" dirty="0"/>
              <a:t>preparation, implementation, monitoring, evaluation, quality assurance and control, tendering, contracting, financing and accounting and improvement of its functions.</a:t>
            </a:r>
            <a:endParaRPr lang="tr-TR" sz="1600" dirty="0"/>
          </a:p>
          <a:p>
            <a:pPr lvl="0" algn="just"/>
            <a:r>
              <a:rPr lang="en-GB" sz="1800" dirty="0"/>
              <a:t>Increased institutional, technical and administrative capacity of the Internal Audit Unit for audit and guiding functions.</a:t>
            </a:r>
            <a:endParaRPr lang="tr-TR" sz="1800" dirty="0"/>
          </a:p>
          <a:p>
            <a:pPr lvl="0" algn="just"/>
            <a:r>
              <a:rPr lang="en-GB" sz="1800" dirty="0"/>
              <a:t>Provided contributions for establishing an institutional training policy.</a:t>
            </a:r>
            <a:endParaRPr lang="tr-TR" sz="1800" dirty="0"/>
          </a:p>
          <a:p>
            <a:pPr lvl="0"/>
            <a:endParaRPr lang="tr-TR" sz="1800" dirty="0"/>
          </a:p>
          <a:p>
            <a:pPr marL="914400" lvl="2" indent="0" algn="just">
              <a:buNone/>
            </a:pPr>
            <a:r>
              <a:rPr lang="tr-TR" dirty="0"/>
              <a:t>	</a:t>
            </a:r>
            <a:endParaRPr lang="en-US" dirty="0" smtClean="0"/>
          </a:p>
          <a:p>
            <a:pPr lvl="1" algn="just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2" y="1290638"/>
            <a:ext cx="8066087" cy="914400"/>
          </a:xfrm>
        </p:spPr>
        <p:txBody>
          <a:bodyPr/>
          <a:lstStyle/>
          <a:p>
            <a:pPr>
              <a:defRPr/>
            </a:pPr>
            <a:r>
              <a:rPr lang="tr-TR" sz="2000" dirty="0" smtClean="0">
                <a:effectLst/>
              </a:rPr>
              <a:t>Technical Assistance </a:t>
            </a:r>
            <a:r>
              <a:rPr lang="tr-TR" sz="2000" dirty="0" err="1" smtClean="0">
                <a:effectLst/>
              </a:rPr>
              <a:t>for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Implementation</a:t>
            </a:r>
            <a:r>
              <a:rPr lang="tr-TR" sz="2000" dirty="0" smtClean="0">
                <a:effectLst/>
              </a:rPr>
              <a:t> of Human </a:t>
            </a:r>
            <a:r>
              <a:rPr lang="tr-TR" sz="2000" dirty="0" err="1" smtClean="0">
                <a:effectLst/>
              </a:rPr>
              <a:t>Resources</a:t>
            </a:r>
            <a:r>
              <a:rPr lang="tr-TR" sz="2000" dirty="0" smtClean="0">
                <a:effectLst/>
              </a:rPr>
              <a:t> Development </a:t>
            </a:r>
            <a:r>
              <a:rPr lang="tr-TR" sz="2000" dirty="0" err="1" smtClean="0">
                <a:effectLst/>
              </a:rPr>
              <a:t>Operational</a:t>
            </a:r>
            <a:r>
              <a:rPr lang="tr-TR" sz="2000" dirty="0" smtClean="0">
                <a:effectLst/>
              </a:rPr>
              <a:t> Programme (2) </a:t>
            </a:r>
            <a:endParaRPr lang="tr-TR" sz="2000" dirty="0">
              <a:effectLst/>
            </a:endParaRPr>
          </a:p>
        </p:txBody>
      </p:sp>
      <p:sp>
        <p:nvSpPr>
          <p:cNvPr id="4100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2261E2C7-8821-4E4E-BB1E-A69228C18106}" type="slidenum">
              <a:rPr lang="es-ES" sz="1400">
                <a:solidFill>
                  <a:srgbClr val="3D4E84"/>
                </a:solidFill>
                <a:latin typeface="Arial" charset="0"/>
              </a:rPr>
              <a:pPr eaLnBrk="1" hangingPunct="1"/>
              <a:t>21</a:t>
            </a:fld>
            <a:endParaRPr lang="es-ES" sz="1400">
              <a:solidFill>
                <a:srgbClr val="3D4E84"/>
              </a:solidFill>
              <a:latin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399" y="2438400"/>
            <a:ext cx="8001000" cy="3638550"/>
          </a:xfrm>
        </p:spPr>
        <p:txBody>
          <a:bodyPr/>
          <a:lstStyle/>
          <a:p>
            <a:pPr lvl="0" algn="just"/>
            <a:r>
              <a:rPr lang="en-GB" sz="1800" dirty="0"/>
              <a:t>Ensured smooth implementation of the HRD OP as regards programming, contract management, monitoring, evaluation, quality control and assurance.</a:t>
            </a:r>
            <a:endParaRPr lang="tr-TR" sz="1800" dirty="0"/>
          </a:p>
          <a:p>
            <a:pPr lvl="0" algn="just"/>
            <a:r>
              <a:rPr lang="en-GB" sz="1800" dirty="0"/>
              <a:t>Set necessary administrative and procedural requirements in place for the </a:t>
            </a:r>
            <a:r>
              <a:rPr lang="en-GB" sz="1800" dirty="0" err="1"/>
              <a:t>MoLSS</a:t>
            </a:r>
            <a:r>
              <a:rPr lang="en-GB" sz="1800" dirty="0"/>
              <a:t>, EU Coordination Department in order to pass to decentralized implementation system without ex-ante controls.</a:t>
            </a:r>
            <a:endParaRPr lang="tr-TR" sz="1800" dirty="0"/>
          </a:p>
          <a:p>
            <a:pPr lvl="0" algn="just"/>
            <a:r>
              <a:rPr lang="en-GB" sz="1800" dirty="0"/>
              <a:t>A well-functioning MIS and website is in </a:t>
            </a:r>
            <a:r>
              <a:rPr lang="en-GB" sz="1800" dirty="0" smtClean="0"/>
              <a:t>place</a:t>
            </a:r>
            <a:r>
              <a:rPr lang="tr-TR" sz="1800" dirty="0" smtClean="0"/>
              <a:t>.</a:t>
            </a:r>
          </a:p>
          <a:p>
            <a:pPr lvl="0" algn="just"/>
            <a:r>
              <a:rPr lang="tr-TR" sz="1800" dirty="0" smtClean="0"/>
              <a:t>8 </a:t>
            </a:r>
            <a:r>
              <a:rPr lang="tr-TR" sz="1800" dirty="0" err="1"/>
              <a:t>s</a:t>
            </a:r>
            <a:r>
              <a:rPr lang="tr-TR" sz="1800" dirty="0" err="1" smtClean="0"/>
              <a:t>tudy</a:t>
            </a:r>
            <a:r>
              <a:rPr lang="tr-TR" sz="1800" dirty="0" smtClean="0"/>
              <a:t> </a:t>
            </a:r>
            <a:r>
              <a:rPr lang="tr-TR" sz="1800" dirty="0" err="1" smtClean="0"/>
              <a:t>visits</a:t>
            </a:r>
            <a:r>
              <a:rPr lang="tr-TR" sz="1800" dirty="0" smtClean="0"/>
              <a:t>.</a:t>
            </a:r>
          </a:p>
          <a:p>
            <a:pPr lvl="0" algn="just"/>
            <a:r>
              <a:rPr lang="tr-TR" sz="1800" dirty="0" smtClean="0"/>
              <a:t>860 </a:t>
            </a:r>
            <a:r>
              <a:rPr lang="tr-TR" sz="1800" dirty="0" err="1" smtClean="0"/>
              <a:t>trainees</a:t>
            </a:r>
            <a:r>
              <a:rPr lang="tr-TR" sz="1800" dirty="0" smtClean="0"/>
              <a:t> in 52 </a:t>
            </a:r>
            <a:r>
              <a:rPr lang="tr-TR" sz="1800" dirty="0" err="1" smtClean="0"/>
              <a:t>workshops</a:t>
            </a:r>
            <a:r>
              <a:rPr lang="tr-TR" sz="1800" dirty="0" smtClean="0"/>
              <a:t> </a:t>
            </a:r>
            <a:r>
              <a:rPr lang="tr-TR" sz="1800" dirty="0" err="1" smtClean="0"/>
              <a:t>and</a:t>
            </a:r>
            <a:r>
              <a:rPr lang="tr-TR" sz="1800" dirty="0" smtClean="0"/>
              <a:t> </a:t>
            </a:r>
            <a:r>
              <a:rPr lang="tr-TR" sz="1800" dirty="0" err="1" smtClean="0"/>
              <a:t>sessions</a:t>
            </a:r>
            <a:r>
              <a:rPr lang="tr-TR" sz="1800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05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2" y="1290637"/>
            <a:ext cx="8066087" cy="1071563"/>
          </a:xfrm>
        </p:spPr>
        <p:txBody>
          <a:bodyPr/>
          <a:lstStyle/>
          <a:p>
            <a:pPr>
              <a:defRPr/>
            </a:pPr>
            <a:r>
              <a:rPr lang="tr-TR" sz="2000" dirty="0">
                <a:effectLst/>
              </a:rPr>
              <a:t>Technical Assistance </a:t>
            </a:r>
            <a:r>
              <a:rPr lang="tr-TR" sz="2000" dirty="0" err="1">
                <a:effectLst/>
              </a:rPr>
              <a:t>for</a:t>
            </a:r>
            <a:r>
              <a:rPr lang="tr-TR" sz="2000" dirty="0">
                <a:effectLst/>
              </a:rPr>
              <a:t> </a:t>
            </a:r>
            <a:r>
              <a:rPr lang="tr-TR" sz="2000" dirty="0" err="1">
                <a:effectLst/>
              </a:rPr>
              <a:t>Potential</a:t>
            </a:r>
            <a:r>
              <a:rPr lang="tr-TR" sz="2000" dirty="0">
                <a:effectLst/>
              </a:rPr>
              <a:t> </a:t>
            </a:r>
            <a:r>
              <a:rPr lang="tr-TR" sz="2000" dirty="0" err="1">
                <a:effectLst/>
              </a:rPr>
              <a:t>Operational</a:t>
            </a:r>
            <a:r>
              <a:rPr lang="tr-TR" sz="2000" dirty="0">
                <a:effectLst/>
              </a:rPr>
              <a:t> and Grant </a:t>
            </a:r>
            <a:r>
              <a:rPr lang="tr-TR" sz="2000" dirty="0" err="1">
                <a:effectLst/>
              </a:rPr>
              <a:t>Beneficiaries</a:t>
            </a:r>
            <a:r>
              <a:rPr lang="tr-TR" sz="2000" dirty="0">
                <a:effectLst/>
              </a:rPr>
              <a:t>, Information </a:t>
            </a:r>
            <a:r>
              <a:rPr lang="tr-TR" sz="2000" dirty="0" err="1">
                <a:effectLst/>
              </a:rPr>
              <a:t>and</a:t>
            </a:r>
            <a:r>
              <a:rPr lang="tr-TR" sz="2000" dirty="0">
                <a:effectLst/>
              </a:rPr>
              <a:t> </a:t>
            </a:r>
            <a:r>
              <a:rPr lang="tr-TR" sz="2000" dirty="0" err="1" smtClean="0">
                <a:effectLst/>
              </a:rPr>
              <a:t>Publicity</a:t>
            </a:r>
            <a:r>
              <a:rPr lang="tr-TR" sz="2000" dirty="0" smtClean="0">
                <a:effectLst/>
              </a:rPr>
              <a:t> </a:t>
            </a:r>
            <a:endParaRPr lang="tr-TR" sz="2000" dirty="0">
              <a:effectLst/>
            </a:endParaRPr>
          </a:p>
        </p:txBody>
      </p:sp>
      <p:sp>
        <p:nvSpPr>
          <p:cNvPr id="4100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2261E2C7-8821-4E4E-BB1E-A69228C18106}" type="slidenum">
              <a:rPr lang="es-ES" sz="1400">
                <a:solidFill>
                  <a:srgbClr val="3D4E84"/>
                </a:solidFill>
                <a:latin typeface="Arial" charset="0"/>
              </a:rPr>
              <a:pPr eaLnBrk="1" hangingPunct="1"/>
              <a:t>22</a:t>
            </a:fld>
            <a:endParaRPr lang="es-ES" sz="1400">
              <a:solidFill>
                <a:srgbClr val="3D4E84"/>
              </a:solidFill>
              <a:latin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399" y="2247900"/>
            <a:ext cx="8201026" cy="4229100"/>
          </a:xfrm>
        </p:spPr>
        <p:txBody>
          <a:bodyPr/>
          <a:lstStyle/>
          <a:p>
            <a:pPr algn="just"/>
            <a:r>
              <a:rPr lang="tr-TR" sz="1800" dirty="0" err="1"/>
              <a:t>The</a:t>
            </a:r>
            <a:r>
              <a:rPr lang="tr-TR" sz="1800" dirty="0"/>
              <a:t> Project Budget is €5.368.570. </a:t>
            </a:r>
          </a:p>
          <a:p>
            <a:pPr algn="just"/>
            <a:r>
              <a:rPr lang="tr-TR" sz="1800" dirty="0" err="1"/>
              <a:t>The</a:t>
            </a:r>
            <a:r>
              <a:rPr lang="tr-TR" sz="1800" dirty="0"/>
              <a:t> Project </a:t>
            </a:r>
            <a:r>
              <a:rPr lang="tr-TR" sz="1800" dirty="0" err="1"/>
              <a:t>implementation</a:t>
            </a:r>
            <a:r>
              <a:rPr lang="tr-TR" sz="1800" dirty="0"/>
              <a:t> </a:t>
            </a:r>
            <a:r>
              <a:rPr lang="tr-TR" sz="1800" dirty="0" err="1"/>
              <a:t>period</a:t>
            </a:r>
            <a:r>
              <a:rPr lang="tr-TR" sz="1800" dirty="0"/>
              <a:t> is 36 </a:t>
            </a:r>
            <a:r>
              <a:rPr lang="tr-TR" sz="1800" dirty="0" err="1"/>
              <a:t>months</a:t>
            </a:r>
            <a:r>
              <a:rPr lang="tr-TR" sz="1800" dirty="0"/>
              <a:t>.</a:t>
            </a:r>
            <a:endParaRPr lang="tr-TR" sz="1800" dirty="0"/>
          </a:p>
          <a:p>
            <a:pPr algn="just"/>
            <a:r>
              <a:rPr lang="en-US" sz="1800" dirty="0" smtClean="0"/>
              <a:t>Support </a:t>
            </a:r>
            <a:r>
              <a:rPr lang="en-US" sz="1800" dirty="0"/>
              <a:t>for development of absorption capacity of final beneficiaries: Operation Beneficiaries, including Central Grant Monitoring Teams and Regional Grant Monitoring and Technical Assistance Teams, and Grant </a:t>
            </a:r>
            <a:r>
              <a:rPr lang="en-US" sz="1800" dirty="0" smtClean="0"/>
              <a:t>Beneficiaries</a:t>
            </a:r>
            <a:endParaRPr lang="tr-TR" sz="1800" dirty="0" smtClean="0"/>
          </a:p>
          <a:p>
            <a:pPr algn="just"/>
            <a:r>
              <a:rPr lang="en-US" sz="1800" dirty="0" smtClean="0"/>
              <a:t>Organization of 56 Info Days for 5 grants schemes.</a:t>
            </a:r>
          </a:p>
          <a:p>
            <a:pPr algn="just"/>
            <a:r>
              <a:rPr lang="en-US" sz="1800" dirty="0" smtClean="0"/>
              <a:t>Publication and distribution of 20.350 brochures and 13.600 technical leaflets </a:t>
            </a:r>
          </a:p>
          <a:p>
            <a:pPr algn="just"/>
            <a:r>
              <a:rPr lang="en-US" sz="1800" dirty="0" smtClean="0"/>
              <a:t>9575 trainees in 197 workshops and sessions regarding OIS, </a:t>
            </a:r>
            <a:r>
              <a:rPr lang="en-US" sz="1800" dirty="0" err="1" smtClean="0"/>
              <a:t>ToR</a:t>
            </a:r>
            <a:r>
              <a:rPr lang="en-US" sz="1800" dirty="0" smtClean="0"/>
              <a:t>, Grant Guideline, Operation and Project preparation, Visibility, PCM, TS&amp;MR, Concept Note etc.  to Operation Beneficiaries, Grant Beneficiaries and Operating Structures.</a:t>
            </a:r>
          </a:p>
          <a:p>
            <a:pPr algn="just"/>
            <a:r>
              <a:rPr lang="en-US" sz="1800" dirty="0" smtClean="0"/>
              <a:t>6 successful Study Visits.</a:t>
            </a:r>
          </a:p>
        </p:txBody>
      </p:sp>
    </p:spTree>
    <p:extLst>
      <p:ext uri="{BB962C8B-B14F-4D97-AF65-F5344CB8AC3E}">
        <p14:creationId xmlns:p14="http://schemas.microsoft.com/office/powerpoint/2010/main" val="296174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3" y="2462213"/>
            <a:ext cx="7848600" cy="914400"/>
          </a:xfrm>
        </p:spPr>
        <p:txBody>
          <a:bodyPr/>
          <a:lstStyle/>
          <a:p>
            <a:r>
              <a:rPr lang="tr-TR" dirty="0" err="1" smtClean="0"/>
              <a:t>Thank</a:t>
            </a:r>
            <a:r>
              <a:rPr lang="tr-TR" dirty="0" smtClean="0"/>
              <a:t> 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8115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Measure</a:t>
            </a:r>
            <a:r>
              <a:rPr lang="tr-TR" dirty="0"/>
              <a:t> 1.2: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 err="1">
                <a:effectLst/>
              </a:rPr>
              <a:t>Woman</a:t>
            </a:r>
            <a:r>
              <a:rPr lang="tr-TR" dirty="0">
                <a:effectLst/>
              </a:rPr>
              <a:t> in Business </a:t>
            </a:r>
            <a:r>
              <a:rPr lang="tr-TR" dirty="0" smtClean="0">
                <a:effectLst/>
              </a:rPr>
              <a:t>Programme</a:t>
            </a:r>
            <a:br>
              <a:rPr lang="tr-TR" dirty="0" smtClean="0">
                <a:effectLst/>
              </a:rPr>
            </a:b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z="1400" dirty="0" smtClean="0"/>
          </a:p>
          <a:p>
            <a:pPr marL="0" indent="0">
              <a:buNone/>
            </a:pPr>
            <a:r>
              <a:rPr lang="en-US" sz="1400" dirty="0" smtClean="0"/>
              <a:t>The </a:t>
            </a:r>
            <a:r>
              <a:rPr lang="en-US" sz="1400" dirty="0"/>
              <a:t>overall objective of the Programme is to promote women's entrepreneurship in Turkey, and women’s participation in business, by assisting women-led </a:t>
            </a:r>
            <a:r>
              <a:rPr lang="en-US" sz="1400" dirty="0" smtClean="0"/>
              <a:t>small</a:t>
            </a:r>
            <a:r>
              <a:rPr lang="tr-TR" sz="1400" dirty="0" smtClean="0"/>
              <a:t> </a:t>
            </a:r>
            <a:r>
              <a:rPr lang="en-US" sz="1400" dirty="0" smtClean="0"/>
              <a:t>and </a:t>
            </a:r>
            <a:r>
              <a:rPr lang="en-US" sz="1400" dirty="0"/>
              <a:t>medium-sized enterprises to access finance, know-how and </a:t>
            </a:r>
            <a:r>
              <a:rPr lang="en-US" sz="1400" dirty="0" smtClean="0"/>
              <a:t>non-financial </a:t>
            </a:r>
            <a:r>
              <a:rPr lang="en-US" sz="1400" dirty="0"/>
              <a:t>business development services. </a:t>
            </a:r>
            <a:endParaRPr lang="tr-TR" sz="1400" dirty="0" smtClean="0"/>
          </a:p>
          <a:p>
            <a:pPr marL="0" indent="0">
              <a:buNone/>
            </a:pPr>
            <a:r>
              <a:rPr lang="tr-TR" sz="1400" dirty="0" smtClean="0"/>
              <a:t>Total </a:t>
            </a:r>
            <a:r>
              <a:rPr lang="tr-TR" sz="1400" dirty="0" err="1" smtClean="0"/>
              <a:t>budget</a:t>
            </a:r>
            <a:r>
              <a:rPr lang="tr-TR" sz="1400" dirty="0" smtClean="0"/>
              <a:t> of </a:t>
            </a:r>
            <a:r>
              <a:rPr lang="tr-TR" sz="1400" dirty="0" err="1" smtClean="0"/>
              <a:t>the</a:t>
            </a:r>
            <a:r>
              <a:rPr lang="tr-TR" sz="1400" dirty="0" smtClean="0"/>
              <a:t> programme: 38.000.000 € </a:t>
            </a:r>
          </a:p>
          <a:p>
            <a:pPr marL="0" indent="0">
              <a:buNone/>
            </a:pPr>
            <a:r>
              <a:rPr lang="en-US" sz="1400" dirty="0" smtClean="0"/>
              <a:t>The </a:t>
            </a:r>
            <a:r>
              <a:rPr lang="en-US" sz="1400" dirty="0"/>
              <a:t>purpose of the Programme is to</a:t>
            </a:r>
            <a:r>
              <a:rPr lang="en-US" sz="1400" dirty="0" smtClean="0"/>
              <a:t>:</a:t>
            </a:r>
            <a:endParaRPr lang="en-US" sz="1400" dirty="0"/>
          </a:p>
          <a:p>
            <a:r>
              <a:rPr lang="en-US" sz="1400" dirty="0"/>
              <a:t>Support women-led small and medium sized enterprises (SMEs) in accessing finance for their sustainable growth and job creation</a:t>
            </a:r>
          </a:p>
          <a:p>
            <a:r>
              <a:rPr lang="en-US" sz="1400" dirty="0"/>
              <a:t>Develop sustainable credit mechanisms targeted to women-led SMEs through technical assistance to participating financial institutions</a:t>
            </a:r>
          </a:p>
          <a:p>
            <a:r>
              <a:rPr lang="en-US" sz="1400" dirty="0"/>
              <a:t>Support women-owned and women-managed SMEs in accessing know-how, non-financial business development services and networking opportunities. </a:t>
            </a:r>
          </a:p>
          <a:p>
            <a:r>
              <a:rPr lang="en-US" sz="1400" dirty="0"/>
              <a:t>Help improve human resources at women-led SMEs.</a:t>
            </a:r>
          </a:p>
          <a:p>
            <a:endParaRPr lang="en-US" sz="140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3</a:t>
            </a:fld>
            <a:endParaRPr lang="es-E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652" y="2225668"/>
            <a:ext cx="635396" cy="425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04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Measure</a:t>
            </a:r>
            <a:r>
              <a:rPr lang="tr-TR" dirty="0"/>
              <a:t> 1.2</a:t>
            </a:r>
            <a:r>
              <a:rPr lang="tr-TR" dirty="0" smtClean="0"/>
              <a:t>: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err="1" smtClean="0">
                <a:effectLst/>
              </a:rPr>
              <a:t>Woman</a:t>
            </a:r>
            <a:r>
              <a:rPr lang="tr-TR" dirty="0" smtClean="0">
                <a:effectLst/>
              </a:rPr>
              <a:t> in Business Programme</a:t>
            </a:r>
            <a:r>
              <a:rPr lang="tr-TR" dirty="0" smtClean="0"/>
              <a:t/>
            </a:r>
            <a:br>
              <a:rPr lang="tr-TR" dirty="0" smtClean="0"/>
            </a:b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1800" dirty="0" smtClean="0"/>
          </a:p>
          <a:p>
            <a:pPr marL="0" indent="0">
              <a:buFontTx/>
              <a:buNone/>
              <a:defRPr/>
            </a:pPr>
            <a:r>
              <a:rPr lang="tr-TR" sz="1400" dirty="0" err="1"/>
              <a:t>The</a:t>
            </a:r>
            <a:r>
              <a:rPr lang="tr-TR" sz="1400" dirty="0"/>
              <a:t> </a:t>
            </a:r>
            <a:r>
              <a:rPr lang="en-GB" sz="1400" dirty="0"/>
              <a:t>Programme will provide:</a:t>
            </a:r>
            <a:br>
              <a:rPr lang="en-GB" sz="1400" dirty="0"/>
            </a:br>
            <a:endParaRPr lang="en-GB" sz="1400" dirty="0"/>
          </a:p>
          <a:p>
            <a:pPr>
              <a:defRPr/>
            </a:pPr>
            <a:r>
              <a:rPr lang="en-GB" sz="1400" dirty="0"/>
              <a:t>Minimum of 12,000 sub-loans</a:t>
            </a:r>
            <a:r>
              <a:rPr lang="tr-TR" sz="1400" dirty="0"/>
              <a:t> </a:t>
            </a:r>
            <a:r>
              <a:rPr lang="tr-TR" sz="1400" dirty="0" err="1"/>
              <a:t>will</a:t>
            </a:r>
            <a:r>
              <a:rPr lang="tr-TR" sz="1400" dirty="0"/>
              <a:t> </a:t>
            </a:r>
            <a:r>
              <a:rPr lang="en-GB" sz="1400" dirty="0"/>
              <a:t>disperse for women-led SMEs</a:t>
            </a:r>
          </a:p>
          <a:p>
            <a:pPr>
              <a:defRPr/>
            </a:pPr>
            <a:r>
              <a:rPr lang="tr-TR" sz="1400" dirty="0" err="1"/>
              <a:t>More</a:t>
            </a:r>
            <a:r>
              <a:rPr lang="tr-TR" sz="1400" dirty="0"/>
              <a:t> </a:t>
            </a:r>
            <a:r>
              <a:rPr lang="tr-TR" sz="1400" dirty="0" err="1"/>
              <a:t>than</a:t>
            </a:r>
            <a:r>
              <a:rPr lang="tr-TR" sz="1400" dirty="0"/>
              <a:t> </a:t>
            </a:r>
            <a:r>
              <a:rPr lang="en-GB" sz="1400" dirty="0"/>
              <a:t>2,000</a:t>
            </a:r>
            <a:r>
              <a:rPr lang="tr-TR" sz="1400" dirty="0"/>
              <a:t> </a:t>
            </a:r>
            <a:r>
              <a:rPr lang="en-GB" sz="1400" dirty="0"/>
              <a:t>women entrepreneurs </a:t>
            </a:r>
            <a:r>
              <a:rPr lang="tr-TR" sz="1400" dirty="0" err="1"/>
              <a:t>will</a:t>
            </a:r>
            <a:r>
              <a:rPr lang="tr-TR" sz="1400" dirty="0"/>
              <a:t> be </a:t>
            </a:r>
            <a:r>
              <a:rPr lang="en-GB" sz="1400" dirty="0"/>
              <a:t>provide</a:t>
            </a:r>
            <a:r>
              <a:rPr lang="tr-TR" sz="1400" dirty="0"/>
              <a:t>d</a:t>
            </a:r>
            <a:r>
              <a:rPr lang="en-GB" sz="1400" dirty="0"/>
              <a:t> with basic diagnostic services identifying their business’ financing and know-how needs</a:t>
            </a:r>
          </a:p>
          <a:p>
            <a:pPr>
              <a:defRPr/>
            </a:pPr>
            <a:r>
              <a:rPr lang="en-GB" sz="1400" dirty="0"/>
              <a:t>640+ women </a:t>
            </a:r>
            <a:r>
              <a:rPr lang="tr-TR" sz="1400" dirty="0" err="1"/>
              <a:t>will</a:t>
            </a:r>
            <a:r>
              <a:rPr lang="tr-TR" sz="1400" dirty="0"/>
              <a:t> be </a:t>
            </a:r>
            <a:r>
              <a:rPr lang="en-GB" sz="1400" dirty="0"/>
              <a:t>trained through entrepreneurial skills courses</a:t>
            </a:r>
          </a:p>
          <a:p>
            <a:pPr>
              <a:defRPr/>
            </a:pPr>
            <a:r>
              <a:rPr lang="en-GB" sz="1400" dirty="0"/>
              <a:t>250+ women-led enterprises </a:t>
            </a:r>
            <a:r>
              <a:rPr lang="tr-TR" sz="1400" dirty="0" err="1"/>
              <a:t>will</a:t>
            </a:r>
            <a:r>
              <a:rPr lang="tr-TR" sz="1400" dirty="0"/>
              <a:t> </a:t>
            </a:r>
            <a:r>
              <a:rPr lang="tr-TR" sz="1400" dirty="0" err="1"/>
              <a:t>receive</a:t>
            </a:r>
            <a:r>
              <a:rPr lang="tr-TR" sz="1400" dirty="0"/>
              <a:t> </a:t>
            </a:r>
            <a:r>
              <a:rPr lang="en-GB" sz="1400" dirty="0"/>
              <a:t>business advice and industry expertise</a:t>
            </a:r>
          </a:p>
          <a:p>
            <a:pPr>
              <a:defRPr/>
            </a:pPr>
            <a:r>
              <a:rPr lang="en-GB" sz="1400" dirty="0"/>
              <a:t>90+ women-led enterprises </a:t>
            </a:r>
            <a:r>
              <a:rPr lang="tr-TR" sz="1400" dirty="0" err="1"/>
              <a:t>will</a:t>
            </a:r>
            <a:r>
              <a:rPr lang="tr-TR" sz="1400" dirty="0"/>
              <a:t> </a:t>
            </a:r>
            <a:r>
              <a:rPr lang="tr-TR" sz="1400" dirty="0" err="1"/>
              <a:t>participate</a:t>
            </a:r>
            <a:r>
              <a:rPr lang="tr-TR" sz="1400" dirty="0"/>
              <a:t> </a:t>
            </a:r>
            <a:r>
              <a:rPr lang="en-GB" sz="1400" dirty="0"/>
              <a:t>in </a:t>
            </a:r>
            <a:r>
              <a:rPr lang="en-GB" sz="1400" dirty="0" err="1"/>
              <a:t>ongoing</a:t>
            </a:r>
            <a:r>
              <a:rPr lang="en-GB" sz="1400" dirty="0"/>
              <a:t> business coaching projects</a:t>
            </a:r>
          </a:p>
          <a:p>
            <a:pPr>
              <a:defRPr/>
            </a:pPr>
            <a:r>
              <a:rPr lang="en-GB" sz="1400" dirty="0"/>
              <a:t>80+ women-led enterprises </a:t>
            </a:r>
            <a:r>
              <a:rPr lang="tr-TR" sz="1400" dirty="0" err="1"/>
              <a:t>will</a:t>
            </a:r>
            <a:r>
              <a:rPr lang="tr-TR" sz="1400" dirty="0"/>
              <a:t> </a:t>
            </a:r>
            <a:r>
              <a:rPr lang="en-GB" sz="1400" dirty="0" err="1"/>
              <a:t>connec</a:t>
            </a:r>
            <a:r>
              <a:rPr lang="tr-TR" sz="1400" dirty="0"/>
              <a:t>t</a:t>
            </a:r>
            <a:r>
              <a:rPr lang="en-GB" sz="1400" dirty="0"/>
              <a:t> with peers through the mentoring </a:t>
            </a:r>
            <a:r>
              <a:rPr lang="en-GB" sz="1400" dirty="0" err="1" smtClean="0"/>
              <a:t>programm</a:t>
            </a:r>
            <a:endParaRPr lang="tr-TR" sz="1400" dirty="0" smtClean="0"/>
          </a:p>
          <a:p>
            <a:pPr>
              <a:defRPr/>
            </a:pPr>
            <a:r>
              <a:rPr lang="tr-TR" sz="1400" smtClean="0"/>
              <a:t>In total </a:t>
            </a:r>
            <a:r>
              <a:rPr lang="en-GB" sz="1400" smtClean="0"/>
              <a:t>more </a:t>
            </a:r>
            <a:r>
              <a:rPr lang="en-GB" sz="1400" dirty="0"/>
              <a:t>than 15,000 women entrepreneurs </a:t>
            </a:r>
            <a:r>
              <a:rPr lang="tr-TR" sz="1400" dirty="0" err="1"/>
              <a:t>will</a:t>
            </a:r>
            <a:r>
              <a:rPr lang="tr-TR" sz="1400" dirty="0"/>
              <a:t> be </a:t>
            </a:r>
            <a:r>
              <a:rPr lang="en-GB" sz="1400" dirty="0"/>
              <a:t>supported.</a:t>
            </a:r>
          </a:p>
          <a:p>
            <a:endParaRPr lang="tr-TR" sz="1800" dirty="0" smtClean="0"/>
          </a:p>
          <a:p>
            <a:endParaRPr lang="en-US" sz="180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4</a:t>
            </a:fld>
            <a:endParaRPr lang="es-E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652" y="2368235"/>
            <a:ext cx="635396" cy="425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813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3" y="1276349"/>
            <a:ext cx="7848600" cy="1076325"/>
          </a:xfrm>
        </p:spPr>
        <p:txBody>
          <a:bodyPr/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Technical Assistance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/>
              <a:t>Promoting</a:t>
            </a:r>
            <a:r>
              <a:rPr lang="tr-TR" dirty="0"/>
              <a:t> </a:t>
            </a:r>
            <a:r>
              <a:rPr lang="tr-TR" dirty="0" err="1"/>
              <a:t>Registered</a:t>
            </a:r>
            <a:r>
              <a:rPr lang="tr-TR" dirty="0"/>
              <a:t> </a:t>
            </a:r>
            <a:r>
              <a:rPr lang="tr-TR" dirty="0" err="1"/>
              <a:t>Employment</a:t>
            </a:r>
            <a:r>
              <a:rPr lang="tr-TR" dirty="0"/>
              <a:t> </a:t>
            </a:r>
            <a:r>
              <a:rPr lang="tr-TR" dirty="0" err="1"/>
              <a:t>through</a:t>
            </a:r>
            <a:r>
              <a:rPr lang="tr-TR" dirty="0"/>
              <a:t> </a:t>
            </a:r>
            <a:r>
              <a:rPr lang="tr-TR" dirty="0" err="1"/>
              <a:t>Better</a:t>
            </a:r>
            <a:r>
              <a:rPr lang="tr-TR" dirty="0"/>
              <a:t> </a:t>
            </a:r>
            <a:r>
              <a:rPr lang="tr-TR" dirty="0" err="1"/>
              <a:t>Guidance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 smtClean="0"/>
              <a:t>Inspection</a:t>
            </a:r>
            <a:r>
              <a:rPr lang="tr-TR" dirty="0" smtClean="0"/>
              <a:t>-II</a:t>
            </a:r>
            <a:br>
              <a:rPr lang="tr-TR" dirty="0" smtClean="0"/>
            </a:br>
            <a:r>
              <a:rPr lang="en-US" dirty="0"/>
              <a:t/>
            </a:r>
            <a:br>
              <a:rPr lang="en-US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400" y="2428875"/>
            <a:ext cx="7772400" cy="3895725"/>
          </a:xfrm>
        </p:spPr>
        <p:txBody>
          <a:bodyPr/>
          <a:lstStyle/>
          <a:p>
            <a:r>
              <a:rPr lang="tr-TR" sz="1600" dirty="0" err="1"/>
              <a:t>The</a:t>
            </a:r>
            <a:r>
              <a:rPr lang="tr-TR" sz="1600" dirty="0"/>
              <a:t> Project Budget is € 3.184.702.</a:t>
            </a:r>
          </a:p>
          <a:p>
            <a:r>
              <a:rPr lang="tr-TR" sz="1600" dirty="0" err="1"/>
              <a:t>The</a:t>
            </a:r>
            <a:r>
              <a:rPr lang="tr-TR" sz="1600" dirty="0"/>
              <a:t> main </a:t>
            </a:r>
            <a:r>
              <a:rPr lang="tr-TR" sz="1600" dirty="0" err="1"/>
              <a:t>objectives</a:t>
            </a:r>
            <a:r>
              <a:rPr lang="tr-TR" sz="1600" dirty="0"/>
              <a:t> </a:t>
            </a:r>
            <a:r>
              <a:rPr lang="tr-TR" sz="1600" dirty="0" err="1"/>
              <a:t>are</a:t>
            </a:r>
            <a:r>
              <a:rPr lang="tr-TR" sz="1600" dirty="0"/>
              <a:t>:</a:t>
            </a:r>
          </a:p>
          <a:p>
            <a:pPr lvl="1"/>
            <a:r>
              <a:rPr lang="en-US" sz="1600" dirty="0">
                <a:cs typeface="ＭＳ Ｐゴシック" charset="0"/>
              </a:rPr>
              <a:t>to </a:t>
            </a:r>
            <a:r>
              <a:rPr lang="en-US" sz="1600" dirty="0">
                <a:cs typeface="ＭＳ Ｐゴシック" charset="0"/>
              </a:rPr>
              <a:t>increase the guidance and inspection capacity of SSI both at central and local level,</a:t>
            </a:r>
            <a:endParaRPr lang="tr-TR" sz="1600" dirty="0">
              <a:cs typeface="ＭＳ Ｐゴシック" charset="0"/>
            </a:endParaRPr>
          </a:p>
          <a:p>
            <a:pPr lvl="1"/>
            <a:r>
              <a:rPr lang="en-US" sz="1600" dirty="0">
                <a:cs typeface="ＭＳ Ｐゴシック" charset="0"/>
              </a:rPr>
              <a:t>to </a:t>
            </a:r>
            <a:r>
              <a:rPr lang="en-US" sz="1600" dirty="0">
                <a:cs typeface="ＭＳ Ｐゴシック" charset="0"/>
              </a:rPr>
              <a:t>increase the policy making capacity of SSI at central level with regards to the promotion of registered employment,</a:t>
            </a:r>
            <a:endParaRPr lang="tr-TR" sz="1600" dirty="0">
              <a:cs typeface="ＭＳ Ｐゴシック" charset="0"/>
            </a:endParaRPr>
          </a:p>
          <a:p>
            <a:pPr lvl="1"/>
            <a:r>
              <a:rPr lang="en-US" sz="1600" dirty="0">
                <a:cs typeface="ＭＳ Ｐゴシック" charset="0"/>
              </a:rPr>
              <a:t>to </a:t>
            </a:r>
            <a:r>
              <a:rPr lang="en-US" sz="1600" dirty="0">
                <a:cs typeface="ＭＳ Ｐゴシック" charset="0"/>
              </a:rPr>
              <a:t>increase the public awareness on the importance of registered employment. </a:t>
            </a:r>
            <a:endParaRPr lang="tr-TR" sz="1600" dirty="0">
              <a:cs typeface="ＭＳ Ｐゴシック" charset="0"/>
            </a:endParaRPr>
          </a:p>
          <a:p>
            <a:r>
              <a:rPr lang="en-US" sz="1600" dirty="0" smtClean="0"/>
              <a:t>The Project was started on 15.09.2014.</a:t>
            </a:r>
          </a:p>
          <a:p>
            <a:r>
              <a:rPr lang="en-US" sz="1600" dirty="0" smtClean="0"/>
              <a:t>The Project is in the Inception Phase.</a:t>
            </a:r>
          </a:p>
          <a:p>
            <a:r>
              <a:rPr lang="en-US" sz="1600" dirty="0" smtClean="0"/>
              <a:t>Opening Ceremony will be held on 21.11.2014.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133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Supply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/>
              <a:t>Promoting</a:t>
            </a:r>
            <a:r>
              <a:rPr lang="tr-TR" dirty="0"/>
              <a:t> </a:t>
            </a:r>
            <a:r>
              <a:rPr lang="tr-TR" dirty="0" err="1"/>
              <a:t>Registered</a:t>
            </a:r>
            <a:r>
              <a:rPr lang="tr-TR" dirty="0"/>
              <a:t> </a:t>
            </a:r>
            <a:r>
              <a:rPr lang="tr-TR" dirty="0" err="1"/>
              <a:t>Employment</a:t>
            </a:r>
            <a:r>
              <a:rPr lang="tr-TR" dirty="0"/>
              <a:t> </a:t>
            </a:r>
            <a:r>
              <a:rPr lang="tr-TR" dirty="0" err="1"/>
              <a:t>through</a:t>
            </a:r>
            <a:r>
              <a:rPr lang="tr-TR" dirty="0"/>
              <a:t> </a:t>
            </a:r>
            <a:r>
              <a:rPr lang="tr-TR" dirty="0" err="1"/>
              <a:t>Better</a:t>
            </a:r>
            <a:r>
              <a:rPr lang="tr-TR" dirty="0"/>
              <a:t> </a:t>
            </a:r>
            <a:r>
              <a:rPr lang="tr-TR" dirty="0" err="1"/>
              <a:t>Guidance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Inspection</a:t>
            </a:r>
            <a:r>
              <a:rPr lang="tr-TR" dirty="0"/>
              <a:t>-II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The</a:t>
            </a:r>
            <a:r>
              <a:rPr lang="tr-TR" dirty="0"/>
              <a:t> Project Budget is </a:t>
            </a:r>
            <a:r>
              <a:rPr lang="tr-TR" dirty="0" smtClean="0"/>
              <a:t>€ 997.800</a:t>
            </a:r>
            <a:endParaRPr lang="tr-TR" dirty="0"/>
          </a:p>
          <a:p>
            <a:r>
              <a:rPr lang="tr-TR" dirty="0" err="1"/>
              <a:t>The</a:t>
            </a:r>
            <a:r>
              <a:rPr lang="tr-TR" dirty="0"/>
              <a:t> tablet </a:t>
            </a:r>
            <a:r>
              <a:rPr lang="tr-TR" dirty="0" err="1"/>
              <a:t>were</a:t>
            </a:r>
            <a:r>
              <a:rPr lang="tr-TR" dirty="0"/>
              <a:t> </a:t>
            </a:r>
            <a:r>
              <a:rPr lang="tr-TR" dirty="0" err="1"/>
              <a:t>delivered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80 </a:t>
            </a:r>
            <a:r>
              <a:rPr lang="tr-TR" dirty="0" err="1"/>
              <a:t>cities</a:t>
            </a:r>
            <a:r>
              <a:rPr lang="tr-TR" dirty="0"/>
              <a:t>.</a:t>
            </a:r>
          </a:p>
          <a:p>
            <a:r>
              <a:rPr lang="tr-TR" dirty="0" err="1"/>
              <a:t>The</a:t>
            </a:r>
            <a:r>
              <a:rPr lang="tr-TR" dirty="0"/>
              <a:t> main </a:t>
            </a:r>
            <a:r>
              <a:rPr lang="tr-TR" dirty="0" err="1"/>
              <a:t>purpose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en-GB" dirty="0"/>
              <a:t>delivery </a:t>
            </a:r>
            <a:r>
              <a:rPr lang="en-GB" dirty="0"/>
              <a:t>of equipment to the central and local offices of the SSI </a:t>
            </a:r>
            <a:r>
              <a:rPr lang="tr-TR" dirty="0"/>
              <a:t>is </a:t>
            </a:r>
            <a:r>
              <a:rPr lang="en-GB" dirty="0"/>
              <a:t>to </a:t>
            </a:r>
            <a:r>
              <a:rPr lang="en-GB" dirty="0"/>
              <a:t>support the implementation of the new guidance-based approach by increasing the mobility of the SSI </a:t>
            </a:r>
            <a:r>
              <a:rPr lang="en-GB" dirty="0"/>
              <a:t>personnel</a:t>
            </a:r>
            <a:r>
              <a:rPr lang="tr-TR" dirty="0"/>
              <a:t>.</a:t>
            </a:r>
          </a:p>
          <a:p>
            <a:r>
              <a:rPr lang="en-US" dirty="0" smtClean="0"/>
              <a:t>The Project started on 27.06.2014.</a:t>
            </a:r>
          </a:p>
          <a:p>
            <a:r>
              <a:rPr lang="en-US" dirty="0" smtClean="0"/>
              <a:t>The IT Lot consists of 2000 tablet PC, 35 laptop and 35 printer.</a:t>
            </a:r>
          </a:p>
          <a:p>
            <a:r>
              <a:rPr lang="en-US" dirty="0" smtClean="0"/>
              <a:t>The Provisional Acceptance Certificate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approved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592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000" dirty="0" err="1" smtClean="0">
                <a:effectLst/>
              </a:rPr>
              <a:t>Supply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for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Increasing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>
                <a:effectLst/>
              </a:rPr>
              <a:t>Enrollment</a:t>
            </a:r>
            <a:r>
              <a:rPr lang="tr-TR" sz="2000" dirty="0">
                <a:effectLst/>
              </a:rPr>
              <a:t> </a:t>
            </a:r>
            <a:r>
              <a:rPr lang="tr-TR" sz="2000" dirty="0" err="1">
                <a:effectLst/>
              </a:rPr>
              <a:t>Rates</a:t>
            </a:r>
            <a:r>
              <a:rPr lang="tr-TR" sz="2000" dirty="0">
                <a:effectLst/>
              </a:rPr>
              <a:t> </a:t>
            </a:r>
            <a:r>
              <a:rPr lang="tr-TR" sz="2000" dirty="0" err="1" smtClean="0">
                <a:effectLst/>
              </a:rPr>
              <a:t>Especially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>
                <a:effectLst/>
              </a:rPr>
              <a:t>for</a:t>
            </a:r>
            <a:r>
              <a:rPr lang="tr-TR" sz="2000" dirty="0">
                <a:effectLst/>
              </a:rPr>
              <a:t> </a:t>
            </a:r>
            <a:r>
              <a:rPr lang="tr-TR" sz="2000" dirty="0" err="1">
                <a:effectLst/>
              </a:rPr>
              <a:t>Girls</a:t>
            </a:r>
            <a:r>
              <a:rPr lang="tr-TR" sz="2000" dirty="0">
                <a:effectLst/>
              </a:rPr>
              <a:t> </a:t>
            </a:r>
            <a:r>
              <a:rPr lang="tr-TR" sz="2000" dirty="0" err="1" smtClean="0">
                <a:effectLst/>
              </a:rPr>
              <a:t>Operation</a:t>
            </a:r>
            <a:r>
              <a:rPr lang="tr-TR" sz="2000" dirty="0" smtClean="0">
                <a:effectLst/>
              </a:rPr>
              <a:t> II</a:t>
            </a:r>
            <a:endParaRPr lang="en-US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400" y="2205038"/>
            <a:ext cx="7772400" cy="3790950"/>
          </a:xfrm>
        </p:spPr>
        <p:txBody>
          <a:bodyPr/>
          <a:lstStyle/>
          <a:p>
            <a:pPr algn="just">
              <a:buFont typeface="Arial" charset="0"/>
              <a:buChar char="•"/>
            </a:pPr>
            <a:r>
              <a:rPr lang="tr-TR" sz="1800" dirty="0" err="1" smtClean="0"/>
              <a:t>Operation</a:t>
            </a:r>
            <a:r>
              <a:rPr lang="tr-TR" sz="1800" dirty="0" smtClean="0"/>
              <a:t> </a:t>
            </a:r>
            <a:r>
              <a:rPr lang="tr-TR" sz="1800" dirty="0" err="1"/>
              <a:t>B</a:t>
            </a:r>
            <a:r>
              <a:rPr lang="tr-TR" sz="1800" dirty="0" err="1" smtClean="0"/>
              <a:t>eneficiary</a:t>
            </a:r>
            <a:r>
              <a:rPr lang="tr-TR" sz="1800" dirty="0" smtClean="0"/>
              <a:t> is </a:t>
            </a:r>
            <a:r>
              <a:rPr lang="tr-TR" sz="1800" dirty="0" err="1" smtClean="0"/>
              <a:t>The</a:t>
            </a:r>
            <a:r>
              <a:rPr lang="tr-TR" sz="1800" dirty="0" smtClean="0"/>
              <a:t> </a:t>
            </a:r>
            <a:r>
              <a:rPr lang="tr-TR" sz="1800" dirty="0" err="1" smtClean="0"/>
              <a:t>Ministry</a:t>
            </a:r>
            <a:r>
              <a:rPr lang="tr-TR" sz="1800" dirty="0" smtClean="0"/>
              <a:t> of </a:t>
            </a:r>
            <a:r>
              <a:rPr lang="tr-TR" sz="1800" dirty="0" err="1" smtClean="0"/>
              <a:t>National</a:t>
            </a:r>
            <a:r>
              <a:rPr lang="tr-TR" sz="1800" dirty="0" smtClean="0"/>
              <a:t> </a:t>
            </a:r>
            <a:r>
              <a:rPr lang="tr-TR" sz="1800" dirty="0" err="1" smtClean="0"/>
              <a:t>Education</a:t>
            </a:r>
            <a:r>
              <a:rPr lang="tr-TR" sz="1800" dirty="0" smtClean="0"/>
              <a:t>.</a:t>
            </a:r>
          </a:p>
          <a:p>
            <a:pPr algn="just">
              <a:buFont typeface="Arial" charset="0"/>
              <a:buChar char="•"/>
            </a:pPr>
            <a:r>
              <a:rPr lang="tr-TR" sz="1800" dirty="0" err="1"/>
              <a:t>The</a:t>
            </a:r>
            <a:r>
              <a:rPr lang="tr-TR" sz="1800" dirty="0"/>
              <a:t> Project Budget is </a:t>
            </a:r>
            <a:r>
              <a:rPr lang="tr-TR" sz="1800" dirty="0"/>
              <a:t>€ 2.569.968.</a:t>
            </a:r>
          </a:p>
          <a:p>
            <a:pPr algn="just">
              <a:buFont typeface="Arial" charset="0"/>
              <a:buChar char="•"/>
            </a:pPr>
            <a:r>
              <a:rPr lang="tr-TR" sz="1800" dirty="0" err="1"/>
              <a:t>The</a:t>
            </a:r>
            <a:r>
              <a:rPr lang="tr-TR" sz="1800" dirty="0"/>
              <a:t> main </a:t>
            </a:r>
            <a:r>
              <a:rPr lang="tr-TR" sz="1800" dirty="0" err="1"/>
              <a:t>purpose</a:t>
            </a:r>
            <a:r>
              <a:rPr lang="tr-TR" sz="1800" dirty="0"/>
              <a:t> is </a:t>
            </a:r>
            <a:r>
              <a:rPr lang="tr-TR" sz="1800" dirty="0" err="1"/>
              <a:t>to</a:t>
            </a:r>
            <a:r>
              <a:rPr lang="tr-TR" sz="1800" dirty="0"/>
              <a:t> </a:t>
            </a:r>
            <a:r>
              <a:rPr lang="tr-TR" sz="1800" dirty="0" err="1"/>
              <a:t>provide</a:t>
            </a:r>
            <a:r>
              <a:rPr lang="tr-TR" sz="1800" dirty="0"/>
              <a:t> </a:t>
            </a:r>
            <a:r>
              <a:rPr lang="en-US" sz="1800" dirty="0"/>
              <a:t>needed </a:t>
            </a:r>
            <a:r>
              <a:rPr lang="en-US" sz="1800" dirty="0" err="1"/>
              <a:t>equipments</a:t>
            </a:r>
            <a:r>
              <a:rPr lang="en-US" sz="1800" dirty="0"/>
              <a:t> in the pilot provinces for secondary education institutions especially those for girls are contributed to girls’ schooling and quality education.</a:t>
            </a:r>
            <a:endParaRPr lang="tr-TR" sz="1800" dirty="0"/>
          </a:p>
          <a:p>
            <a:pPr algn="just">
              <a:buFont typeface="Arial" charset="0"/>
              <a:buChar char="•"/>
            </a:pPr>
            <a:r>
              <a:rPr lang="tr-TR" sz="1800" dirty="0" err="1" smtClean="0"/>
              <a:t>There</a:t>
            </a:r>
            <a:r>
              <a:rPr lang="tr-TR" sz="1800" dirty="0" smtClean="0"/>
              <a:t> </a:t>
            </a:r>
            <a:r>
              <a:rPr lang="tr-TR" sz="1800" dirty="0" err="1" smtClean="0"/>
              <a:t>are</a:t>
            </a:r>
            <a:r>
              <a:rPr lang="tr-TR" sz="1800" dirty="0" smtClean="0"/>
              <a:t> 9 </a:t>
            </a:r>
            <a:r>
              <a:rPr lang="tr-TR" sz="1800" dirty="0" err="1" smtClean="0"/>
              <a:t>lots</a:t>
            </a:r>
            <a:r>
              <a:rPr lang="tr-TR" sz="1800" dirty="0" smtClean="0"/>
              <a:t> in </a:t>
            </a:r>
            <a:r>
              <a:rPr lang="tr-TR" sz="1800" dirty="0" err="1" smtClean="0"/>
              <a:t>the</a:t>
            </a:r>
            <a:r>
              <a:rPr lang="tr-TR" sz="1800" dirty="0" smtClean="0"/>
              <a:t> </a:t>
            </a:r>
            <a:r>
              <a:rPr lang="tr-TR" sz="1800" dirty="0" err="1" smtClean="0"/>
              <a:t>operation</a:t>
            </a:r>
            <a:r>
              <a:rPr lang="tr-TR" sz="1800" dirty="0" smtClean="0"/>
              <a:t>. </a:t>
            </a:r>
            <a:r>
              <a:rPr lang="en-US" sz="1800" dirty="0" smtClean="0"/>
              <a:t>The </a:t>
            </a:r>
            <a:r>
              <a:rPr lang="en-US" sz="1800" dirty="0"/>
              <a:t>contract for Lots 8 was signed on 05.09.2014. </a:t>
            </a:r>
            <a:r>
              <a:rPr lang="en-US" sz="1800" dirty="0" smtClean="0"/>
              <a:t>The</a:t>
            </a:r>
            <a:r>
              <a:rPr lang="tr-TR" sz="1800" dirty="0" smtClean="0"/>
              <a:t> </a:t>
            </a:r>
            <a:r>
              <a:rPr lang="tr-TR" sz="1800" dirty="0" err="1" smtClean="0"/>
              <a:t>other</a:t>
            </a:r>
            <a:r>
              <a:rPr lang="en-US" sz="1800" dirty="0" smtClean="0"/>
              <a:t> </a:t>
            </a:r>
            <a:r>
              <a:rPr lang="en-US" sz="1800" dirty="0"/>
              <a:t>contracts of Lot 1, 2, 3, 4, 5, 6, 7 and 9 were signed on </a:t>
            </a:r>
            <a:r>
              <a:rPr lang="en-US" sz="1800" dirty="0" smtClean="0"/>
              <a:t>08.09.2014.</a:t>
            </a:r>
            <a:endParaRPr lang="tr-TR" sz="1800" dirty="0"/>
          </a:p>
          <a:p>
            <a:pPr algn="just">
              <a:buFont typeface="Arial" charset="0"/>
              <a:buChar char="•"/>
            </a:pPr>
            <a:r>
              <a:rPr lang="en-US" sz="1800" dirty="0" smtClean="0"/>
              <a:t>The </a:t>
            </a:r>
            <a:r>
              <a:rPr lang="en-US" sz="1800" dirty="0"/>
              <a:t>kick-off meeting for lots 2, 3, 4, 5, 7, 8 and 9 were held on 18.09.2014. For lots 1 and 6, the kick-off meeting was held on 27.09.2014. The Operation Beneficiary and the contractors were informed by OS regarding the relevant procedures</a:t>
            </a:r>
            <a:r>
              <a:rPr lang="en-US" sz="1800" dirty="0" smtClean="0"/>
              <a:t>.</a:t>
            </a:r>
            <a:endParaRPr lang="tr-TR" sz="1800" dirty="0" smtClean="0"/>
          </a:p>
          <a:p>
            <a:pPr algn="just">
              <a:buFont typeface="Arial" charset="0"/>
              <a:buChar char="•"/>
            </a:pPr>
            <a:endParaRPr lang="tr-TR" dirty="0" smtClean="0"/>
          </a:p>
          <a:p>
            <a:pPr algn="just">
              <a:buFont typeface="Arial" charset="0"/>
              <a:buChar char="•"/>
            </a:pPr>
            <a:endParaRPr lang="tr-TR" dirty="0" smtClean="0"/>
          </a:p>
          <a:p>
            <a:pPr marL="0" indent="0" algn="just">
              <a:buNone/>
            </a:pPr>
            <a:endParaRPr lang="en-US" dirty="0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214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F7F424-20F0-4218-8204-035A4E01680C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  <p:sp>
        <p:nvSpPr>
          <p:cNvPr id="5" name="İçerik Yer Tutucusu 2"/>
          <p:cNvSpPr>
            <a:spLocks noGrp="1"/>
          </p:cNvSpPr>
          <p:nvPr>
            <p:ph idx="1"/>
          </p:nvPr>
        </p:nvSpPr>
        <p:spPr>
          <a:xfrm>
            <a:off x="533400" y="1471613"/>
            <a:ext cx="7772400" cy="444341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number and titles of lots which were signed are indicated below:</a:t>
            </a:r>
            <a:endParaRPr lang="tr-TR" dirty="0"/>
          </a:p>
          <a:p>
            <a:pPr marL="0" indent="0">
              <a:buNone/>
            </a:pPr>
            <a:r>
              <a:rPr lang="en-US" dirty="0" smtClean="0"/>
              <a:t>Lot </a:t>
            </a:r>
            <a:r>
              <a:rPr lang="en-US" dirty="0"/>
              <a:t>1-Soft </a:t>
            </a:r>
            <a:r>
              <a:rPr lang="en-US" dirty="0" smtClean="0"/>
              <a:t>furniture</a:t>
            </a:r>
            <a:endParaRPr lang="tr-TR" dirty="0" smtClean="0"/>
          </a:p>
          <a:p>
            <a:pPr marL="0" indent="0">
              <a:buNone/>
            </a:pPr>
            <a:r>
              <a:rPr lang="en-US" dirty="0" smtClean="0"/>
              <a:t>Lot </a:t>
            </a:r>
            <a:r>
              <a:rPr lang="en-US" dirty="0"/>
              <a:t>2-IT </a:t>
            </a:r>
            <a:r>
              <a:rPr lang="en-US" dirty="0" smtClean="0"/>
              <a:t>equipment</a:t>
            </a:r>
            <a:endParaRPr lang="tr-TR" dirty="0" smtClean="0"/>
          </a:p>
          <a:p>
            <a:pPr marL="0" indent="0">
              <a:buNone/>
            </a:pPr>
            <a:r>
              <a:rPr lang="en-US" dirty="0" smtClean="0"/>
              <a:t>Lot </a:t>
            </a:r>
            <a:r>
              <a:rPr lang="en-US" dirty="0"/>
              <a:t>3-Industrial cooking and cleaning </a:t>
            </a:r>
            <a:r>
              <a:rPr lang="en-US" dirty="0" smtClean="0"/>
              <a:t>equipment</a:t>
            </a:r>
            <a:endParaRPr lang="tr-TR" dirty="0" smtClean="0"/>
          </a:p>
          <a:p>
            <a:pPr marL="0" indent="0">
              <a:buNone/>
            </a:pPr>
            <a:r>
              <a:rPr lang="en-US" dirty="0" smtClean="0"/>
              <a:t>Lot </a:t>
            </a:r>
            <a:r>
              <a:rPr lang="en-US" dirty="0"/>
              <a:t>4-Recreational </a:t>
            </a:r>
            <a:r>
              <a:rPr lang="en-US" dirty="0" smtClean="0"/>
              <a:t>materials</a:t>
            </a:r>
            <a:endParaRPr lang="tr-TR" dirty="0" smtClean="0"/>
          </a:p>
          <a:p>
            <a:pPr marL="0" indent="0">
              <a:buNone/>
            </a:pPr>
            <a:r>
              <a:rPr lang="en-US" dirty="0" smtClean="0"/>
              <a:t>Lot 5-Furniture</a:t>
            </a:r>
            <a:endParaRPr lang="tr-TR" dirty="0" smtClean="0"/>
          </a:p>
          <a:p>
            <a:pPr marL="0" indent="0">
              <a:buNone/>
            </a:pPr>
            <a:r>
              <a:rPr lang="en-US" dirty="0" smtClean="0"/>
              <a:t>Lot </a:t>
            </a:r>
            <a:r>
              <a:rPr lang="en-US" dirty="0"/>
              <a:t>6-Sporting </a:t>
            </a:r>
            <a:r>
              <a:rPr lang="en-US" dirty="0" smtClean="0"/>
              <a:t>goods</a:t>
            </a:r>
            <a:endParaRPr lang="tr-TR" dirty="0" smtClean="0"/>
          </a:p>
          <a:p>
            <a:pPr marL="0" indent="0">
              <a:buNone/>
            </a:pPr>
            <a:r>
              <a:rPr lang="en-US" dirty="0" smtClean="0"/>
              <a:t>Lot </a:t>
            </a:r>
            <a:r>
              <a:rPr lang="en-US" dirty="0"/>
              <a:t>7-Electrical </a:t>
            </a:r>
            <a:r>
              <a:rPr lang="en-US" dirty="0" smtClean="0"/>
              <a:t>appliances</a:t>
            </a:r>
            <a:endParaRPr lang="tr-TR" dirty="0" smtClean="0"/>
          </a:p>
          <a:p>
            <a:pPr marL="0" indent="0">
              <a:buNone/>
            </a:pPr>
            <a:r>
              <a:rPr lang="en-US" dirty="0" smtClean="0"/>
              <a:t>Lot 8-Vehicle</a:t>
            </a:r>
            <a:endParaRPr lang="tr-TR" dirty="0" smtClean="0"/>
          </a:p>
          <a:p>
            <a:pPr marL="0" indent="0">
              <a:buNone/>
            </a:pPr>
            <a:r>
              <a:rPr lang="en-US" dirty="0" smtClean="0"/>
              <a:t>Lot </a:t>
            </a:r>
            <a:r>
              <a:rPr lang="en-US" dirty="0"/>
              <a:t>9-Stationery </a:t>
            </a:r>
            <a:r>
              <a:rPr lang="en-US" dirty="0" smtClean="0"/>
              <a:t>equipment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10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400" y="1376363"/>
            <a:ext cx="8648701" cy="914400"/>
          </a:xfrm>
        </p:spPr>
        <p:txBody>
          <a:bodyPr/>
          <a:lstStyle/>
          <a:p>
            <a:pPr>
              <a:defRPr/>
            </a:pPr>
            <a:r>
              <a:rPr lang="tr-TR" sz="2000" dirty="0" smtClean="0">
                <a:effectLst/>
              </a:rPr>
              <a:t>Technical Assistance </a:t>
            </a:r>
            <a:r>
              <a:rPr lang="tr-TR" sz="2000" dirty="0" err="1" smtClean="0">
                <a:effectLst/>
              </a:rPr>
              <a:t>for</a:t>
            </a:r>
            <a:r>
              <a:rPr lang="tr-TR" sz="2000" dirty="0" smtClean="0">
                <a:effectLst/>
              </a:rPr>
              <a:t> </a:t>
            </a:r>
            <a:r>
              <a:rPr lang="en-GB" sz="2000" dirty="0" smtClean="0">
                <a:effectLst/>
              </a:rPr>
              <a:t>Improving </a:t>
            </a:r>
            <a:r>
              <a:rPr lang="en-GB" sz="2000" dirty="0">
                <a:effectLst/>
              </a:rPr>
              <a:t>the Quality of </a:t>
            </a:r>
            <a:r>
              <a:rPr lang="en-GB" sz="2000" dirty="0" smtClean="0">
                <a:effectLst/>
              </a:rPr>
              <a:t>V</a:t>
            </a:r>
            <a:r>
              <a:rPr lang="tr-TR" sz="2000" dirty="0" err="1" smtClean="0">
                <a:effectLst/>
              </a:rPr>
              <a:t>ocational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Education</a:t>
            </a:r>
            <a:r>
              <a:rPr lang="tr-TR" sz="2000" dirty="0" smtClean="0">
                <a:effectLst/>
              </a:rPr>
              <a:t> </a:t>
            </a:r>
            <a:r>
              <a:rPr lang="tr-TR" sz="2000" dirty="0" err="1" smtClean="0">
                <a:effectLst/>
              </a:rPr>
              <a:t>and</a:t>
            </a:r>
            <a:r>
              <a:rPr lang="tr-TR" sz="2000" dirty="0" smtClean="0">
                <a:effectLst/>
              </a:rPr>
              <a:t> Training</a:t>
            </a:r>
            <a:r>
              <a:rPr lang="en-GB" sz="2000" dirty="0" smtClean="0">
                <a:effectLst/>
              </a:rPr>
              <a:t> </a:t>
            </a:r>
            <a:r>
              <a:rPr lang="en-GB" sz="2000" dirty="0">
                <a:effectLst/>
              </a:rPr>
              <a:t>in Turkey</a:t>
            </a:r>
            <a:endParaRPr lang="en-US" dirty="0">
              <a:effectLst/>
            </a:endParaRPr>
          </a:p>
        </p:txBody>
      </p:sp>
      <p:sp>
        <p:nvSpPr>
          <p:cNvPr id="4100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2261E2C7-8821-4E4E-BB1E-A69228C18106}" type="slidenum">
              <a:rPr lang="es-ES" sz="1400">
                <a:solidFill>
                  <a:srgbClr val="3D4E84"/>
                </a:solidFill>
                <a:latin typeface="Arial" charset="0"/>
              </a:rPr>
              <a:pPr eaLnBrk="1" hangingPunct="1"/>
              <a:t>9</a:t>
            </a:fld>
            <a:endParaRPr lang="es-ES" sz="1400">
              <a:solidFill>
                <a:srgbClr val="3D4E84"/>
              </a:solidFill>
              <a:latin typeface="Arial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400" y="2519362"/>
            <a:ext cx="7772400" cy="3805237"/>
          </a:xfrm>
        </p:spPr>
        <p:txBody>
          <a:bodyPr/>
          <a:lstStyle/>
          <a:p>
            <a:endParaRPr lang="tr-TR" sz="1600" dirty="0" smtClean="0"/>
          </a:p>
          <a:p>
            <a:r>
              <a:rPr lang="tr-TR" sz="1600" dirty="0" err="1" smtClean="0"/>
              <a:t>The</a:t>
            </a:r>
            <a:r>
              <a:rPr lang="tr-TR" sz="1600" dirty="0" smtClean="0"/>
              <a:t> </a:t>
            </a:r>
            <a:r>
              <a:rPr lang="tr-TR" sz="1600" dirty="0"/>
              <a:t>Project Budget is € 5.983.088</a:t>
            </a:r>
          </a:p>
          <a:p>
            <a:r>
              <a:rPr lang="tr-TR" sz="1600" dirty="0" err="1"/>
              <a:t>The</a:t>
            </a:r>
            <a:r>
              <a:rPr lang="tr-TR" sz="1600" dirty="0"/>
              <a:t> </a:t>
            </a:r>
            <a:r>
              <a:rPr lang="tr-TR" sz="1600" dirty="0" err="1"/>
              <a:t>project</a:t>
            </a:r>
            <a:r>
              <a:rPr lang="tr-TR" sz="1600" dirty="0"/>
              <a:t> </a:t>
            </a:r>
            <a:r>
              <a:rPr lang="tr-TR" sz="1600" dirty="0" err="1" smtClean="0"/>
              <a:t>implementation</a:t>
            </a:r>
            <a:r>
              <a:rPr lang="tr-TR" sz="1600" dirty="0"/>
              <a:t> </a:t>
            </a:r>
            <a:r>
              <a:rPr lang="tr-TR" sz="1600" dirty="0" err="1" smtClean="0"/>
              <a:t>period</a:t>
            </a:r>
            <a:r>
              <a:rPr lang="tr-TR" sz="1600" dirty="0" smtClean="0"/>
              <a:t> </a:t>
            </a:r>
            <a:r>
              <a:rPr lang="tr-TR" sz="1600" dirty="0"/>
              <a:t>is 31 </a:t>
            </a:r>
            <a:r>
              <a:rPr lang="tr-TR" sz="1600" dirty="0" err="1" smtClean="0"/>
              <a:t>months</a:t>
            </a:r>
            <a:r>
              <a:rPr lang="tr-TR" sz="1600" dirty="0"/>
              <a:t> </a:t>
            </a:r>
            <a:r>
              <a:rPr lang="tr-TR" sz="1600" dirty="0" smtClean="0"/>
              <a:t>(22.05.2012-21.12.2104)</a:t>
            </a:r>
            <a:endParaRPr lang="tr-TR" sz="1600" dirty="0"/>
          </a:p>
          <a:p>
            <a:pPr algn="just"/>
            <a:r>
              <a:rPr lang="en-US" sz="1600" dirty="0" smtClean="0"/>
              <a:t>Completion of developing and piloting a National Quality Assurance System in line with European Quality Assurance Reference Framework for VET</a:t>
            </a:r>
          </a:p>
          <a:p>
            <a:pPr algn="just"/>
            <a:r>
              <a:rPr lang="en-US" sz="1600" dirty="0" smtClean="0"/>
              <a:t>Completion of  National Quality Assurance Strategy System Concept paper</a:t>
            </a:r>
          </a:p>
          <a:p>
            <a:pPr algn="just"/>
            <a:r>
              <a:rPr lang="en-US" sz="1600" dirty="0" smtClean="0"/>
              <a:t>Completion of analyzing and revising the legislation to provide an active collaboration between the </a:t>
            </a:r>
            <a:r>
              <a:rPr lang="en-US" sz="1600" dirty="0" err="1" smtClean="0"/>
              <a:t>labour</a:t>
            </a:r>
            <a:r>
              <a:rPr lang="en-US" sz="1600" dirty="0" smtClean="0"/>
              <a:t> market and vocational education institutions</a:t>
            </a:r>
          </a:p>
          <a:p>
            <a:pPr algn="just"/>
            <a:r>
              <a:rPr lang="en-US" sz="1600" dirty="0" smtClean="0"/>
              <a:t>Completion of vocational maps in 22 fields and 91 occupational analyses</a:t>
            </a:r>
          </a:p>
          <a:p>
            <a:pPr algn="just"/>
            <a:r>
              <a:rPr lang="en-US" sz="1600" dirty="0" smtClean="0"/>
              <a:t>Commencement of testing of the developed/revised modular based curricula in the selected 16 pilot secondary and 11 pilot higher VET schools</a:t>
            </a:r>
          </a:p>
          <a:p>
            <a:pPr algn="just"/>
            <a:r>
              <a:rPr lang="en-US" sz="1600" dirty="0" smtClean="0"/>
              <a:t>Completion of developing Self-Evaluation Manual and NQAS Manual</a:t>
            </a:r>
            <a:endParaRPr lang="tr-TR" sz="1600" b="1" dirty="0" smtClean="0">
              <a:hlinkClick r:id="rId2"/>
            </a:endParaRPr>
          </a:p>
          <a:p>
            <a:pPr marL="0" indent="0" algn="ctr">
              <a:buNone/>
            </a:pPr>
            <a:r>
              <a:rPr lang="en-US" sz="1600" b="1" dirty="0" smtClean="0">
                <a:hlinkClick r:id="rId2"/>
              </a:rPr>
              <a:t>http://metek.meb.gov.tr</a:t>
            </a:r>
            <a:r>
              <a:rPr lang="tr-TR" sz="1600" b="1" dirty="0" smtClean="0"/>
              <a:t> </a:t>
            </a:r>
            <a:endParaRPr lang="en-US" b="1" dirty="0"/>
          </a:p>
        </p:txBody>
      </p:sp>
      <p:pic>
        <p:nvPicPr>
          <p:cNvPr id="4" name="Picture 4" descr="C:\Users\huseyin.tangurek\Desktop\Adsı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123" y="2205038"/>
            <a:ext cx="80962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210952" y="1059805"/>
            <a:ext cx="1947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err="1">
                <a:ln w="18415" cmpd="sng">
                  <a:noFill/>
                  <a:prstDash val="solid"/>
                </a:ln>
                <a:solidFill>
                  <a:schemeClr val="accent3"/>
                </a:solidFill>
                <a:latin typeface="+mj-lt"/>
                <a:cs typeface="ＭＳ Ｐゴシック" charset="0"/>
              </a:rPr>
              <a:t>Measure</a:t>
            </a:r>
            <a:r>
              <a:rPr lang="tr-TR" sz="2400" dirty="0">
                <a:ln w="18415" cmpd="sng">
                  <a:noFill/>
                  <a:prstDash val="solid"/>
                </a:ln>
                <a:solidFill>
                  <a:schemeClr val="accent3"/>
                </a:solidFill>
                <a:latin typeface="+mj-lt"/>
                <a:cs typeface="ＭＳ Ｐゴシック" charset="0"/>
              </a:rPr>
              <a:t> 2.2</a:t>
            </a:r>
            <a:endParaRPr lang="en-US" sz="2400" dirty="0">
              <a:ln w="18415" cmpd="sng">
                <a:noFill/>
                <a:prstDash val="solid"/>
              </a:ln>
              <a:solidFill>
                <a:schemeClr val="accent3"/>
              </a:solidFill>
              <a:latin typeface="+mj-lt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36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KG PRO">
  <a:themeElements>
    <a:clrScheme name="Custom 1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2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2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IKG PRO.thmx</Template>
  <TotalTime>1122</TotalTime>
  <Words>1883</Words>
  <Application>Microsoft Office PowerPoint</Application>
  <PresentationFormat>Ekran Gösterisi (4:3)</PresentationFormat>
  <Paragraphs>240</Paragraphs>
  <Slides>23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IKG PRO</vt:lpstr>
      <vt:lpstr>HRDOP IN IMPLEMENTATION  Quick Summary of Achievements</vt:lpstr>
      <vt:lpstr>List of Ongoing Operations</vt:lpstr>
      <vt:lpstr>Measure 1.2:  Woman in Business Programme </vt:lpstr>
      <vt:lpstr>Measure 1.2:  Woman in Business Programme </vt:lpstr>
      <vt:lpstr> Technical Assistance for Promoting Registered Employment through Better Guidance and Inspection-II  </vt:lpstr>
      <vt:lpstr>Supply for Promoting Registered Employment through Better Guidance and Inspection-II</vt:lpstr>
      <vt:lpstr>Supply for Increasing Enrollment Rates Especially for Girls Operation II</vt:lpstr>
      <vt:lpstr>PowerPoint Sunusu</vt:lpstr>
      <vt:lpstr>Technical Assistance for Improving the Quality of Vocational Education and Training in Turkey</vt:lpstr>
      <vt:lpstr>Technical Assistance for Improving the Quality of Vocational Education and Training in Turkey (2)</vt:lpstr>
      <vt:lpstr> Supply for Improving the Quality of Vocational Education and Training in Turkey</vt:lpstr>
      <vt:lpstr>Grant Scheme - Improving the Quality of Vocational Education and Training in Turkey </vt:lpstr>
      <vt:lpstr>Grant Scheme - Improving the Quality of Vocational Education and Training in Turkey (2)</vt:lpstr>
      <vt:lpstr>Measure 3.2  Technical Assistance for Increasing Adaptability of Employers and Employees to the Changes in Global Economy</vt:lpstr>
      <vt:lpstr>Measure 3.2   Supply for Increasing Adaptability of Employers and Employees to the Changes in Global Economy </vt:lpstr>
      <vt:lpstr>Measure 3.2  Technical Assistance for Increasing Adaptability of Employers and Employees in Tourism Sector</vt:lpstr>
      <vt:lpstr>Measure 3.2  Technical Assistance for Increasing Adaptability of Employers and Employees in Tourism Sector(2)</vt:lpstr>
      <vt:lpstr>Measure 3.2  Supply for Increasing Adaptability of Employers and Employees in Tourism Sector</vt:lpstr>
      <vt:lpstr>Measure 4.1  Technical Assistance for Employment and Social Support Services Coordination and Implementation Model for the Integration of Disadvantaged Persons</vt:lpstr>
      <vt:lpstr>Measure 5.1   Technical Assistance for Implementation of Human Resources Development Operational Programme </vt:lpstr>
      <vt:lpstr>Technical Assistance for Implementation of Human Resources Development Operational Programme (2) </vt:lpstr>
      <vt:lpstr>Technical Assistance for Potential Operational and Grant Beneficiaries, Information and Publicity </vt:lpstr>
      <vt:lpstr>Thank You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.</dc:creator>
  <cp:lastModifiedBy>HAÂT</cp:lastModifiedBy>
  <cp:revision>180</cp:revision>
  <dcterms:created xsi:type="dcterms:W3CDTF">2012-04-13T04:42:51Z</dcterms:created>
  <dcterms:modified xsi:type="dcterms:W3CDTF">2014-11-20T12:54:12Z</dcterms:modified>
</cp:coreProperties>
</file>